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presentationml.printerSettings"/>
  <Default Extension="emf" ContentType="image/x-emf"/>
  <Default Extension="rels" ContentType="application/vnd.openxmlformats-package.relationships+xml"/>
  <Default Extension="jpeg" ContentType="image/jpeg"/>
  <Default Extension="wmf" ContentType="image/x-wmf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5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0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embeddings/oleObject5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1.bin" ContentType="application/vnd.openxmlformats-officedocument.oleObject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83" r:id="rId2"/>
    <p:sldId id="284" r:id="rId3"/>
    <p:sldId id="336" r:id="rId4"/>
    <p:sldId id="327" r:id="rId5"/>
    <p:sldId id="285" r:id="rId6"/>
    <p:sldId id="288" r:id="rId7"/>
    <p:sldId id="287" r:id="rId8"/>
    <p:sldId id="290" r:id="rId9"/>
    <p:sldId id="335" r:id="rId10"/>
    <p:sldId id="291" r:id="rId11"/>
    <p:sldId id="316" r:id="rId12"/>
    <p:sldId id="314" r:id="rId13"/>
    <p:sldId id="270" r:id="rId14"/>
    <p:sldId id="274" r:id="rId15"/>
    <p:sldId id="259" r:id="rId16"/>
    <p:sldId id="262" r:id="rId17"/>
    <p:sldId id="344" r:id="rId18"/>
    <p:sldId id="264" r:id="rId19"/>
    <p:sldId id="328" r:id="rId20"/>
    <p:sldId id="343" r:id="rId21"/>
    <p:sldId id="304" r:id="rId22"/>
    <p:sldId id="331" r:id="rId23"/>
    <p:sldId id="332" r:id="rId24"/>
    <p:sldId id="340" r:id="rId25"/>
    <p:sldId id="341" r:id="rId26"/>
    <p:sldId id="330" r:id="rId27"/>
    <p:sldId id="342" r:id="rId28"/>
    <p:sldId id="277" r:id="rId29"/>
    <p:sldId id="326" r:id="rId30"/>
    <p:sldId id="307" r:id="rId31"/>
    <p:sldId id="309" r:id="rId32"/>
    <p:sldId id="311" r:id="rId33"/>
    <p:sldId id="313" r:id="rId34"/>
    <p:sldId id="292" r:id="rId35"/>
    <p:sldId id="319" r:id="rId36"/>
    <p:sldId id="338" r:id="rId37"/>
    <p:sldId id="337" r:id="rId38"/>
    <p:sldId id="320" r:id="rId39"/>
    <p:sldId id="281" r:id="rId40"/>
    <p:sldId id="282" r:id="rId41"/>
    <p:sldId id="289" r:id="rId42"/>
    <p:sldId id="294" r:id="rId43"/>
    <p:sldId id="345" r:id="rId44"/>
    <p:sldId id="299" r:id="rId45"/>
    <p:sldId id="268" r:id="rId46"/>
    <p:sldId id="267" r:id="rId47"/>
    <p:sldId id="271" r:id="rId48"/>
    <p:sldId id="308" r:id="rId4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00FF"/>
    <a:srgbClr val="FFCCCC"/>
    <a:srgbClr val="FFFF99"/>
    <a:srgbClr val="FF0000"/>
    <a:srgbClr val="009900"/>
    <a:srgbClr val="4F81BD"/>
    <a:srgbClr val="5F275F"/>
    <a:srgbClr val="FF9F9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35" autoAdjust="0"/>
    <p:restoredTop sz="81162" autoAdjust="0"/>
  </p:normalViewPr>
  <p:slideViewPr>
    <p:cSldViewPr>
      <p:cViewPr varScale="1">
        <p:scale>
          <a:sx n="54" d="100"/>
          <a:sy n="5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18" Type="http://schemas.openxmlformats.org/officeDocument/2006/relationships/slide" Target="slides/slide17.xml"/><Relationship Id="rId13" Type="http://schemas.openxmlformats.org/officeDocument/2006/relationships/slide" Target="slides/slide12.xml"/><Relationship Id="rId26" Type="http://schemas.openxmlformats.org/officeDocument/2006/relationships/slide" Target="slides/slide25.xml"/><Relationship Id="rId50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55" Type="http://schemas.openxmlformats.org/officeDocument/2006/relationships/tableStyles" Target="tableStyles.xml"/><Relationship Id="rId34" Type="http://schemas.openxmlformats.org/officeDocument/2006/relationships/slide" Target="slides/slide33.xml"/><Relationship Id="rId47" Type="http://schemas.openxmlformats.org/officeDocument/2006/relationships/slide" Target="slides/slide46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45" Type="http://schemas.openxmlformats.org/officeDocument/2006/relationships/slide" Target="slides/slide44.xml"/><Relationship Id="rId40" Type="http://schemas.openxmlformats.org/officeDocument/2006/relationships/slide" Target="slides/slide39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viewProps" Target="viewProps.xml"/><Relationship Id="rId11" Type="http://schemas.openxmlformats.org/officeDocument/2006/relationships/slide" Target="slides/slide10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3" Type="http://schemas.openxmlformats.org/officeDocument/2006/relationships/slide" Target="slides/slide42.xml"/><Relationship Id="rId9" Type="http://schemas.openxmlformats.org/officeDocument/2006/relationships/slide" Target="slides/slide8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35" Type="http://schemas.openxmlformats.org/officeDocument/2006/relationships/slide" Target="slides/slide34.xml"/><Relationship Id="rId48" Type="http://schemas.openxmlformats.org/officeDocument/2006/relationships/slide" Target="slides/slide47.xml"/><Relationship Id="rId30" Type="http://schemas.openxmlformats.org/officeDocument/2006/relationships/slide" Target="slides/slide29.xml"/><Relationship Id="rId22" Type="http://schemas.openxmlformats.org/officeDocument/2006/relationships/slide" Target="slides/slide21.xml"/><Relationship Id="rId56" Type="http://schemas.openxmlformats.org/officeDocument/2006/relationships/customXml" Target="../customXml/item1.xml"/><Relationship Id="rId51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20" Type="http://schemas.openxmlformats.org/officeDocument/2006/relationships/slide" Target="slides/slide19.xml"/><Relationship Id="rId54" Type="http://schemas.openxmlformats.org/officeDocument/2006/relationships/theme" Target="theme/theme1.xml"/><Relationship Id="rId41" Type="http://schemas.openxmlformats.org/officeDocument/2006/relationships/slide" Target="slides/slide40.xml"/><Relationship Id="rId6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36" Type="http://schemas.openxmlformats.org/officeDocument/2006/relationships/slide" Target="slides/slide35.xml"/><Relationship Id="rId23" Type="http://schemas.openxmlformats.org/officeDocument/2006/relationships/slide" Target="slides/slide22.xml"/><Relationship Id="rId15" Type="http://schemas.openxmlformats.org/officeDocument/2006/relationships/slide" Target="slides/slide14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44" Type="http://schemas.openxmlformats.org/officeDocument/2006/relationships/slide" Target="slides/slide43.xml"/><Relationship Id="rId31" Type="http://schemas.openxmlformats.org/officeDocument/2006/relationships/slide" Target="slides/slide30.xml"/><Relationship Id="rId5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3" Type="http://schemas.openxmlformats.org/officeDocument/2006/relationships/image" Target="../media/image36.emf"/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FC6EA-1352-4572-94D7-BB5C04E0DA96}" type="datetimeFigureOut">
              <a:rPr lang="de-DE" smtClean="0"/>
              <a:t>4/14/11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86F42-2259-4721-869D-A6C8AD25E5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370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sz="1200" dirty="0" err="1" smtClean="0"/>
              <a:t>Markov</a:t>
            </a:r>
            <a:r>
              <a:rPr lang="de-DE" sz="1200" dirty="0" smtClean="0"/>
              <a:t> </a:t>
            </a:r>
            <a:r>
              <a:rPr lang="de-DE" sz="1200" dirty="0" err="1" smtClean="0"/>
              <a:t>warned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soviet</a:t>
            </a:r>
            <a:r>
              <a:rPr lang="de-DE" sz="1200" dirty="0" smtClean="0"/>
              <a:t> </a:t>
            </a:r>
            <a:r>
              <a:rPr lang="de-DE" sz="1200" dirty="0" err="1" smtClean="0"/>
              <a:t>leaders</a:t>
            </a:r>
            <a:r>
              <a:rPr lang="de-DE" sz="1200" dirty="0" smtClean="0"/>
              <a:t> in 1947 </a:t>
            </a:r>
            <a:r>
              <a:rPr lang="de-DE" sz="1200" dirty="0" err="1" smtClean="0"/>
              <a:t>about</a:t>
            </a:r>
            <a:r>
              <a:rPr lang="de-DE" sz="1200" dirty="0" smtClean="0"/>
              <a:t> </a:t>
            </a:r>
            <a:r>
              <a:rPr lang="de-DE" sz="1200" i="1" dirty="0" smtClean="0">
                <a:solidFill>
                  <a:schemeClr val="accent2"/>
                </a:solidFill>
              </a:rPr>
              <a:t>„</a:t>
            </a:r>
            <a:r>
              <a:rPr lang="de-DE" sz="1200" i="1" dirty="0" err="1" smtClean="0">
                <a:solidFill>
                  <a:schemeClr val="accent2"/>
                </a:solidFill>
              </a:rPr>
              <a:t>dangerous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political-ideological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moves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that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threaten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to</a:t>
            </a:r>
            <a:r>
              <a:rPr lang="de-DE" sz="1200" i="1" dirty="0" smtClean="0">
                <a:solidFill>
                  <a:schemeClr val="accent2"/>
                </a:solidFill>
              </a:rPr>
              <a:t> separate </a:t>
            </a:r>
            <a:r>
              <a:rPr lang="de-DE" sz="1200" i="1" dirty="0" err="1" smtClean="0">
                <a:solidFill>
                  <a:schemeClr val="accent2"/>
                </a:solidFill>
              </a:rPr>
              <a:t>soviet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science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from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thre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rest</a:t>
            </a:r>
            <a:r>
              <a:rPr lang="de-DE" sz="1200" i="1" dirty="0" smtClean="0">
                <a:solidFill>
                  <a:schemeClr val="accent2"/>
                </a:solidFill>
              </a:rPr>
              <a:t>“</a:t>
            </a:r>
            <a:r>
              <a:rPr lang="de-DE" sz="1200" dirty="0" smtClean="0"/>
              <a:t> </a:t>
            </a:r>
          </a:p>
          <a:p>
            <a:pPr>
              <a:defRPr/>
            </a:pPr>
            <a:r>
              <a:rPr lang="de-DE" sz="1200" dirty="0" smtClean="0"/>
              <a:t/>
            </a:r>
            <a:br>
              <a:rPr lang="de-DE" sz="1200" dirty="0" smtClean="0"/>
            </a:br>
            <a:r>
              <a:rPr lang="de-DE" sz="1200" dirty="0" smtClean="0"/>
              <a:t>This was a brave (</a:t>
            </a:r>
            <a:r>
              <a:rPr lang="de-DE" sz="1200" dirty="0" err="1" smtClean="0"/>
              <a:t>almost</a:t>
            </a:r>
            <a:r>
              <a:rPr lang="de-DE" sz="1200" dirty="0" smtClean="0"/>
              <a:t> </a:t>
            </a:r>
            <a:r>
              <a:rPr lang="de-DE" sz="1200" dirty="0" err="1" smtClean="0"/>
              <a:t>suicidal</a:t>
            </a:r>
            <a:r>
              <a:rPr lang="de-DE" sz="1200" dirty="0" smtClean="0"/>
              <a:t>) </a:t>
            </a:r>
            <a:r>
              <a:rPr lang="de-DE" sz="1200" dirty="0" err="1" smtClean="0"/>
              <a:t>move</a:t>
            </a:r>
            <a:r>
              <a:rPr lang="de-DE" sz="1200" dirty="0" smtClean="0"/>
              <a:t>, </a:t>
            </a:r>
            <a:r>
              <a:rPr lang="de-DE" sz="1200" dirty="0" err="1" smtClean="0"/>
              <a:t>as</a:t>
            </a:r>
            <a:r>
              <a:rPr lang="de-DE" sz="1200" dirty="0" smtClean="0"/>
              <a:t> he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other</a:t>
            </a:r>
            <a:r>
              <a:rPr lang="de-DE" sz="1200" dirty="0" smtClean="0"/>
              <a:t> </a:t>
            </a:r>
            <a:r>
              <a:rPr lang="de-DE" sz="1200" dirty="0" err="1" smtClean="0"/>
              <a:t>scientists</a:t>
            </a:r>
            <a:r>
              <a:rPr lang="de-DE" sz="1200" dirty="0" smtClean="0"/>
              <a:t> </a:t>
            </a:r>
            <a:r>
              <a:rPr lang="de-DE" sz="1200" dirty="0" err="1" smtClean="0"/>
              <a:t>were</a:t>
            </a:r>
            <a:r>
              <a:rPr lang="de-DE" sz="1200" dirty="0" smtClean="0"/>
              <a:t> </a:t>
            </a:r>
            <a:r>
              <a:rPr lang="de-DE" sz="1200" dirty="0" err="1" smtClean="0"/>
              <a:t>charged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not </a:t>
            </a:r>
            <a:r>
              <a:rPr lang="de-DE" sz="1200" dirty="0" err="1" smtClean="0"/>
              <a:t>sufficiently</a:t>
            </a:r>
            <a:r>
              <a:rPr lang="de-DE" sz="1200" dirty="0" smtClean="0"/>
              <a:t> </a:t>
            </a:r>
            <a:r>
              <a:rPr lang="de-DE" sz="1200" dirty="0" err="1" smtClean="0"/>
              <a:t>quoting</a:t>
            </a:r>
            <a:r>
              <a:rPr lang="de-DE" sz="1200" dirty="0" smtClean="0"/>
              <a:t> </a:t>
            </a:r>
            <a:r>
              <a:rPr lang="de-DE" sz="1200" dirty="0" err="1" smtClean="0"/>
              <a:t>Russian</a:t>
            </a:r>
            <a:r>
              <a:rPr lang="de-DE" sz="1200" dirty="0" smtClean="0"/>
              <a:t> </a:t>
            </a:r>
            <a:r>
              <a:rPr lang="de-DE" sz="1200" dirty="0" err="1" smtClean="0"/>
              <a:t>scientists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endParaRPr lang="de-DE" sz="1200" dirty="0" smtClean="0"/>
          </a:p>
          <a:p>
            <a:pPr>
              <a:defRPr/>
            </a:pPr>
            <a:r>
              <a:rPr lang="de-DE" sz="1200" i="1" dirty="0" smtClean="0">
                <a:solidFill>
                  <a:schemeClr val="accent2"/>
                </a:solidFill>
              </a:rPr>
              <a:t> „</a:t>
            </a:r>
            <a:r>
              <a:rPr lang="de-DE" sz="1200" i="1" dirty="0" err="1" smtClean="0">
                <a:solidFill>
                  <a:schemeClr val="accent2"/>
                </a:solidFill>
              </a:rPr>
              <a:t>uncritically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receiving</a:t>
            </a:r>
            <a:r>
              <a:rPr lang="de-DE" sz="1200" i="1" dirty="0" smtClean="0">
                <a:solidFill>
                  <a:schemeClr val="accent2"/>
                </a:solidFill>
              </a:rPr>
              <a:t> western </a:t>
            </a:r>
            <a:r>
              <a:rPr lang="de-DE" sz="1200" i="1" dirty="0" err="1" smtClean="0">
                <a:solidFill>
                  <a:schemeClr val="accent2"/>
                </a:solidFill>
              </a:rPr>
              <a:t>physical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theories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and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propagandizing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them</a:t>
            </a:r>
            <a:r>
              <a:rPr lang="de-DE" sz="1200" i="1" dirty="0" smtClean="0">
                <a:solidFill>
                  <a:schemeClr val="accent2"/>
                </a:solidFill>
              </a:rPr>
              <a:t> in </a:t>
            </a:r>
            <a:r>
              <a:rPr lang="de-DE" sz="1200" i="1" dirty="0" err="1" smtClean="0">
                <a:solidFill>
                  <a:schemeClr val="accent2"/>
                </a:solidFill>
              </a:rPr>
              <a:t>our</a:t>
            </a:r>
            <a:r>
              <a:rPr lang="de-DE" sz="1200" i="1" dirty="0" smtClean="0">
                <a:solidFill>
                  <a:schemeClr val="accent2"/>
                </a:solidFill>
              </a:rPr>
              <a:t> </a:t>
            </a:r>
            <a:r>
              <a:rPr lang="de-DE" sz="1200" i="1" dirty="0" err="1" smtClean="0">
                <a:solidFill>
                  <a:schemeClr val="accent2"/>
                </a:solidFill>
              </a:rPr>
              <a:t>country</a:t>
            </a:r>
            <a:r>
              <a:rPr lang="de-DE" sz="1200" i="1" dirty="0" smtClean="0">
                <a:solidFill>
                  <a:schemeClr val="accent2"/>
                </a:solidFill>
              </a:rPr>
              <a:t>“</a:t>
            </a:r>
          </a:p>
          <a:p>
            <a:pPr>
              <a:defRPr/>
            </a:pPr>
            <a:r>
              <a:rPr lang="de-DE" sz="1200" dirty="0" smtClean="0"/>
              <a:t>Stalin, </a:t>
            </a:r>
            <a:r>
              <a:rPr lang="de-DE" sz="1200" dirty="0" err="1" smtClean="0"/>
              <a:t>however</a:t>
            </a:r>
            <a:r>
              <a:rPr lang="de-DE" sz="1200" dirty="0" smtClean="0"/>
              <a:t>, „</a:t>
            </a:r>
            <a:r>
              <a:rPr lang="de-DE" sz="1200" dirty="0" err="1" smtClean="0"/>
              <a:t>chose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atomic</a:t>
            </a:r>
            <a:r>
              <a:rPr lang="de-DE" sz="1200" dirty="0" smtClean="0"/>
              <a:t> bomb </a:t>
            </a:r>
            <a:r>
              <a:rPr lang="de-DE" sz="1200" dirty="0" err="1" smtClean="0"/>
              <a:t>over</a:t>
            </a:r>
            <a:r>
              <a:rPr lang="de-DE" sz="1200" dirty="0" smtClean="0"/>
              <a:t> </a:t>
            </a:r>
            <a:r>
              <a:rPr lang="de-DE" sz="1200" dirty="0" err="1" smtClean="0"/>
              <a:t>ideology</a:t>
            </a:r>
            <a:r>
              <a:rPr lang="de-DE" sz="1200" dirty="0" smtClean="0"/>
              <a:t>“ </a:t>
            </a:r>
            <a:r>
              <a:rPr lang="de-DE" sz="1200" dirty="0" smtClean="0">
                <a:sym typeface="Symbol" pitchFamily="18" charset="2"/>
              </a:rPr>
              <a:t> </a:t>
            </a:r>
            <a:r>
              <a:rPr lang="de-DE" sz="1200" dirty="0" err="1" smtClean="0"/>
              <a:t>which</a:t>
            </a:r>
            <a:r>
              <a:rPr lang="de-DE" sz="1200" dirty="0" smtClean="0"/>
              <a:t> </a:t>
            </a:r>
            <a:r>
              <a:rPr lang="de-DE" sz="1200" dirty="0" err="1" smtClean="0"/>
              <a:t>saved</a:t>
            </a:r>
            <a:r>
              <a:rPr lang="de-DE" sz="1200" dirty="0" smtClean="0"/>
              <a:t> </a:t>
            </a:r>
            <a:r>
              <a:rPr lang="de-DE" sz="1200" dirty="0" err="1" smtClean="0"/>
              <a:t>their</a:t>
            </a:r>
            <a:r>
              <a:rPr lang="de-DE" sz="1200" dirty="0" smtClean="0"/>
              <a:t> </a:t>
            </a:r>
            <a:r>
              <a:rPr lang="de-DE" sz="1200" dirty="0" err="1" smtClean="0"/>
              <a:t>lives</a:t>
            </a:r>
            <a:r>
              <a:rPr lang="de-DE" sz="1200" dirty="0" smtClean="0"/>
              <a:t> …</a:t>
            </a:r>
          </a:p>
          <a:p>
            <a:pPr>
              <a:defRPr/>
            </a:pPr>
            <a:endParaRPr lang="de-DE" sz="1200" dirty="0" smtClean="0"/>
          </a:p>
          <a:p>
            <a:pPr>
              <a:defRPr/>
            </a:pPr>
            <a:r>
              <a:rPr lang="de-DE" sz="1200" dirty="0" err="1" smtClean="0"/>
              <a:t>Later</a:t>
            </a:r>
            <a:r>
              <a:rPr lang="de-DE" sz="1200" dirty="0" smtClean="0"/>
              <a:t>, </a:t>
            </a:r>
            <a:r>
              <a:rPr lang="de-DE" sz="1200" dirty="0" err="1" smtClean="0"/>
              <a:t>Markov</a:t>
            </a:r>
            <a:r>
              <a:rPr lang="de-DE" sz="1200" dirty="0" smtClean="0"/>
              <a:t> </a:t>
            </a:r>
            <a:r>
              <a:rPr lang="de-DE" sz="1200" dirty="0" err="1" smtClean="0"/>
              <a:t>became</a:t>
            </a:r>
            <a:r>
              <a:rPr lang="de-DE" sz="1200" dirty="0" smtClean="0"/>
              <a:t> </a:t>
            </a:r>
            <a:r>
              <a:rPr lang="de-DE" sz="1200" dirty="0" err="1" smtClean="0"/>
              <a:t>active</a:t>
            </a:r>
            <a:r>
              <a:rPr lang="de-DE" sz="1200" dirty="0" smtClean="0"/>
              <a:t> in </a:t>
            </a:r>
            <a:r>
              <a:rPr lang="de-DE" sz="1200" dirty="0" err="1" smtClean="0"/>
              <a:t>promoting</a:t>
            </a:r>
            <a:r>
              <a:rPr lang="de-DE" sz="1200" dirty="0" smtClean="0"/>
              <a:t> </a:t>
            </a:r>
            <a:r>
              <a:rPr lang="de-DE" sz="1200" dirty="0" err="1" smtClean="0"/>
              <a:t>disarmament</a:t>
            </a:r>
            <a:r>
              <a:rPr lang="de-DE" sz="1200" dirty="0" smtClean="0"/>
              <a:t/>
            </a:r>
            <a:br>
              <a:rPr lang="de-DE" sz="1200" dirty="0" smtClean="0"/>
            </a:br>
            <a:endParaRPr lang="de-DE" sz="1200" dirty="0" smtClean="0"/>
          </a:p>
          <a:p>
            <a:pPr>
              <a:defRPr/>
            </a:pPr>
            <a:endParaRPr lang="de-DE" sz="100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86F42-2259-4721-869D-A6C8AD25E57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9198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F7505-41EE-4E56-897D-8A015BCB11FC}" type="slidenum">
              <a:rPr lang="de-DE"/>
              <a:pPr/>
              <a:t>29</a:t>
            </a:fld>
            <a:endParaRPr lang="de-DE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05D59C-9866-4BDF-B661-FE9AAF9A6D0D}" type="slidenum">
              <a:rPr lang="de-DE" smtClean="0"/>
              <a:pPr eaLnBrk="1" hangingPunct="1"/>
              <a:t>30</a:t>
            </a:fld>
            <a:endParaRPr lang="de-DE" smtClean="0"/>
          </a:p>
        </p:txBody>
      </p:sp>
      <p:sp>
        <p:nvSpPr>
          <p:cNvPr id="25603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3EF86A-3BA4-46ED-B50F-82CCA1518670}" type="slidenum">
              <a:rPr lang="de-DE" smtClean="0"/>
              <a:pPr eaLnBrk="1" hangingPunct="1"/>
              <a:t>31</a:t>
            </a:fld>
            <a:endParaRPr lang="de-DE" smtClean="0"/>
          </a:p>
        </p:txBody>
      </p:sp>
      <p:sp>
        <p:nvSpPr>
          <p:cNvPr id="3174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F02CD3-6937-4A9F-9C6A-214C766368B5}" type="slidenum">
              <a:rPr lang="de-DE" smtClean="0"/>
              <a:pPr eaLnBrk="1" hangingPunct="1"/>
              <a:t>32</a:t>
            </a:fld>
            <a:endParaRPr lang="de-DE" smtClean="0"/>
          </a:p>
        </p:txBody>
      </p:sp>
      <p:sp>
        <p:nvSpPr>
          <p:cNvPr id="34819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73F6-CFAA-40A9-B0D2-6ED01235BB2D}" type="slidenum">
              <a:rPr lang="de-DE" smtClean="0"/>
              <a:pPr eaLnBrk="1" hangingPunct="1"/>
              <a:t>33</a:t>
            </a:fld>
            <a:endParaRPr lang="de-DE" smtClean="0"/>
          </a:p>
        </p:txBody>
      </p:sp>
      <p:sp>
        <p:nvSpPr>
          <p:cNvPr id="36867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86F42-2259-4721-869D-A6C8AD25E57C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3699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86F42-2259-4721-869D-A6C8AD25E57C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72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53953B-6B8D-449B-B4CC-FC3BB1A22D3C}" type="slidenum">
              <a:rPr lang="en-US" altLang="ja-JP" smtClean="0"/>
              <a:pPr eaLnBrk="1" hangingPunct="1"/>
              <a:t>41</a:t>
            </a:fld>
            <a:endParaRPr lang="en-US" altLang="ja-JP" smtClean="0"/>
          </a:p>
        </p:txBody>
      </p:sp>
      <p:sp>
        <p:nvSpPr>
          <p:cNvPr id="2355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23556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</p:spPr>
        <p:txBody>
          <a:bodyPr lIns="94305" tIns="47152" rIns="94305" bIns="47152"/>
          <a:lstStyle/>
          <a:p>
            <a:pPr defTabSz="457200">
              <a:spcBef>
                <a:spcPct val="0"/>
              </a:spcBef>
            </a:pPr>
            <a:r>
              <a:rPr lang="fr-FR" smtClean="0"/>
              <a:t>PAS CITER TOUS LES PAYS MAUS JUSTE UW HALZEN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056789-E8E9-4B60-8154-3AF2D9FD939D}" type="slidenum">
              <a:rPr lang="de-DE"/>
              <a:pPr eaLnBrk="1" hangingPunct="1"/>
              <a:t>42</a:t>
            </a:fld>
            <a:endParaRPr lang="de-DE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D945BF-5B6A-424B-BC5A-01622E9BAD96}" type="slidenum">
              <a:rPr lang="de-DE"/>
              <a:pPr eaLnBrk="1" hangingPunct="1"/>
              <a:t>44</a:t>
            </a:fld>
            <a:endParaRPr lang="de-DE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889775-214D-454C-B574-EEB65DA1F321}" type="slidenum">
              <a:rPr lang="de-DE"/>
              <a:pPr eaLnBrk="1" hangingPunct="1"/>
              <a:t>7</a:t>
            </a:fld>
            <a:endParaRPr lang="de-D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7237" cy="3427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0367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7237" cy="3427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0367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5879619" indent="-35447153" defTabSz="914485"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79A4149-AE66-4F5C-A3C5-2BC5761541B6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270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</p:spPr>
      </p:sp>
      <p:sp>
        <p:nvSpPr>
          <p:cNvPr id="7270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0367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hteck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9199C7-4F6E-4CAE-88D4-3A1A92AE03C9}" type="slidenum">
              <a:rPr lang="de-DE" smtClean="0"/>
              <a:pPr eaLnBrk="1" hangingPunct="1"/>
              <a:t>48</a:t>
            </a:fld>
            <a:endParaRPr lang="de-DE" smtClean="0"/>
          </a:p>
        </p:txBody>
      </p:sp>
      <p:sp>
        <p:nvSpPr>
          <p:cNvPr id="30723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86F42-2259-4721-869D-A6C8AD25E57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547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86F42-2259-4721-869D-A6C8AD25E57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619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7237" cy="3427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0367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522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5879619" indent="-35447153" defTabSz="914485"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1D99D83-B69A-4703-9FEB-53DF2873AFB5}" type="slidenum">
              <a:rPr lang="ja-JP" alt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16</a:t>
            </a:fld>
            <a:endParaRPr lang="en-US" altLang="ja-JP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  <p:sp>
        <p:nvSpPr>
          <p:cNvPr id="522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5879619" indent="-35447153" defTabSz="914485"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kumimoji="1" sz="2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1D99D83-B69A-4703-9FEB-53DF2873AFB5}" type="slidenum">
              <a:rPr lang="ja-JP" alt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17</a:t>
            </a:fld>
            <a:endParaRPr lang="en-US" altLang="ja-JP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7237" cy="3427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hteck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hteck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320E-3352-41B8-8569-F29A84DDA6C8}" type="datetimeFigureOut">
              <a:rPr lang="de-DE" smtClean="0"/>
              <a:t>4/14/11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65E2-F2E0-4317-90D7-3B4C830E91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23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320E-3352-41B8-8569-F29A84DDA6C8}" type="datetimeFigureOut">
              <a:rPr lang="de-DE" smtClean="0"/>
              <a:t>4/14/11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65E2-F2E0-4317-90D7-3B4C830E91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10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320E-3352-41B8-8569-F29A84DDA6C8}" type="datetimeFigureOut">
              <a:rPr lang="de-DE" smtClean="0"/>
              <a:t>4/14/11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65E2-F2E0-4317-90D7-3B4C830E91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619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507" y="573181"/>
            <a:ext cx="7673628" cy="10340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hangingPunct="1">
              <a:buClrTx/>
              <a:buSzTx/>
              <a:buFontTx/>
              <a:buNone/>
              <a:tabLst>
                <a:tab pos="634643" algn="l"/>
                <a:tab pos="1269286" algn="l"/>
                <a:tab pos="1903929" algn="l"/>
              </a:tabLst>
              <a:defRPr kumimoj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hangingPunct="1">
              <a:buClrTx/>
              <a:buSzTx/>
              <a:buFontTx/>
              <a:buNone/>
              <a:tabLst>
                <a:tab pos="634643" algn="l"/>
                <a:tab pos="1269286" algn="l"/>
                <a:tab pos="1903929" algn="l"/>
                <a:tab pos="2538573" algn="l"/>
              </a:tabLst>
              <a:defRPr kumimoj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hangingPunct="1">
              <a:buClrTx/>
              <a:buSzTx/>
              <a:buFontTx/>
              <a:buNone/>
              <a:defRPr kumimoji="1"/>
            </a:lvl1pPr>
          </a:lstStyle>
          <a:p>
            <a:fld id="{FFAFAC1E-7248-41E3-8F1B-D9E5FDBFF0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2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320E-3352-41B8-8569-F29A84DDA6C8}" type="datetimeFigureOut">
              <a:rPr lang="de-DE" smtClean="0"/>
              <a:t>4/14/11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65E2-F2E0-4317-90D7-3B4C830E91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88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320E-3352-41B8-8569-F29A84DDA6C8}" type="datetimeFigureOut">
              <a:rPr lang="de-DE" smtClean="0"/>
              <a:t>4/14/11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65E2-F2E0-4317-90D7-3B4C830E91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8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320E-3352-41B8-8569-F29A84DDA6C8}" type="datetimeFigureOut">
              <a:rPr lang="de-DE" smtClean="0"/>
              <a:t>4/14/11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65E2-F2E0-4317-90D7-3B4C830E91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182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320E-3352-41B8-8569-F29A84DDA6C8}" type="datetimeFigureOut">
              <a:rPr lang="de-DE" smtClean="0"/>
              <a:t>4/14/11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65E2-F2E0-4317-90D7-3B4C830E91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32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320E-3352-41B8-8569-F29A84DDA6C8}" type="datetimeFigureOut">
              <a:rPr lang="de-DE" smtClean="0"/>
              <a:t>4/14/11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65E2-F2E0-4317-90D7-3B4C830E91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141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320E-3352-41B8-8569-F29A84DDA6C8}" type="datetimeFigureOut">
              <a:rPr lang="de-DE" smtClean="0"/>
              <a:t>4/14/11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65E2-F2E0-4317-90D7-3B4C830E91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0216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320E-3352-41B8-8569-F29A84DDA6C8}" type="datetimeFigureOut">
              <a:rPr lang="de-DE" smtClean="0"/>
              <a:t>4/14/11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65E2-F2E0-4317-90D7-3B4C830E91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59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8320E-3352-41B8-8569-F29A84DDA6C8}" type="datetimeFigureOut">
              <a:rPr lang="de-DE" smtClean="0"/>
              <a:t>4/14/11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465E2-F2E0-4317-90D7-3B4C830E91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898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8320E-3352-41B8-8569-F29A84DDA6C8}" type="datetimeFigureOut">
              <a:rPr lang="de-DE" smtClean="0"/>
              <a:t>4/14/11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465E2-F2E0-4317-90D7-3B4C830E91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8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3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4" Type="http://schemas.openxmlformats.org/officeDocument/2006/relationships/image" Target="../media/image37.png"/><Relationship Id="rId10" Type="http://schemas.openxmlformats.org/officeDocument/2006/relationships/oleObject" Target="../embeddings/oleObject3.bin"/><Relationship Id="rId5" Type="http://schemas.openxmlformats.org/officeDocument/2006/relationships/image" Target="../media/image38.png"/><Relationship Id="rId7" Type="http://schemas.openxmlformats.org/officeDocument/2006/relationships/image" Target="../media/image34.emf"/><Relationship Id="rId11" Type="http://schemas.openxmlformats.org/officeDocument/2006/relationships/image" Target="../media/image36.emf"/><Relationship Id="rId12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9" Type="http://schemas.openxmlformats.org/officeDocument/2006/relationships/image" Target="../media/image35.emf"/><Relationship Id="rId3" Type="http://schemas.openxmlformats.org/officeDocument/2006/relationships/notesSlide" Target="../notesSlides/notesSlide8.xml"/><Relationship Id="rId6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image" Target="../media/image44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jpeg"/><Relationship Id="rId5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3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image" Target="../media/image54.png"/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5" Type="http://schemas.openxmlformats.org/officeDocument/2006/relationships/image" Target="../media/image53.w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png"/><Relationship Id="rId5" Type="http://schemas.openxmlformats.org/officeDocument/2006/relationships/image" Target="../media/image71.wmf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5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e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lh5.ggpht.com/_c2E3rLzJ088/R8_Ze58WbWI/AAAAAAAALRA/2kJ7aAcXjYg/s720/_MG_23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5"/>
          <a:stretch/>
        </p:blipFill>
        <p:spPr bwMode="auto">
          <a:xfrm>
            <a:off x="4700442" y="2274235"/>
            <a:ext cx="4296909" cy="3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Super-</a:t>
            </a:r>
            <a:r>
              <a:rPr lang="de-DE" dirty="0" err="1" smtClean="0"/>
              <a:t>Kamiokande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IceCube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de-DE" sz="27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two</a:t>
            </a:r>
            <a:r>
              <a:rPr lang="de-DE" sz="2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7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complementary</a:t>
            </a:r>
            <a:r>
              <a:rPr lang="de-DE" sz="2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7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approaches</a:t>
            </a:r>
            <a:r>
              <a:rPr lang="de-DE" sz="2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7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2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7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neutrino</a:t>
            </a:r>
            <a:r>
              <a:rPr lang="de-DE" sz="2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7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astronomy</a:t>
            </a:r>
            <a:endParaRPr lang="de-DE" sz="2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517902" y="1628800"/>
            <a:ext cx="555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..</a:t>
            </a:r>
            <a:r>
              <a:rPr lang="de-DE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thanks</a:t>
            </a:r>
            <a:r>
              <a:rPr lang="de-DE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many</a:t>
            </a:r>
            <a:r>
              <a:rPr lang="de-DE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de-DE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providing</a:t>
            </a:r>
            <a:r>
              <a:rPr lang="de-DE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slides</a:t>
            </a:r>
            <a:r>
              <a:rPr lang="de-DE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knowingly</a:t>
            </a:r>
            <a:r>
              <a:rPr lang="de-DE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</a:t>
            </a:r>
            <a:r>
              <a:rPr lang="de-DE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not …)</a:t>
            </a:r>
            <a:endParaRPr lang="de-DE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700442" y="2339588"/>
            <a:ext cx="24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2"/>
                </a:solidFill>
              </a:rPr>
              <a:t>IceCube</a:t>
            </a:r>
            <a:r>
              <a:rPr lang="de-DE" dirty="0" smtClean="0">
                <a:solidFill>
                  <a:schemeClr val="bg2"/>
                </a:solidFill>
              </a:rPr>
              <a:t> </a:t>
            </a:r>
            <a:r>
              <a:rPr lang="de-DE" dirty="0" err="1" smtClean="0">
                <a:solidFill>
                  <a:schemeClr val="bg2"/>
                </a:solidFill>
              </a:rPr>
              <a:t>Counting</a:t>
            </a:r>
            <a:r>
              <a:rPr lang="de-DE" dirty="0" smtClean="0">
                <a:solidFill>
                  <a:schemeClr val="bg2"/>
                </a:solidFill>
              </a:rPr>
              <a:t> House</a:t>
            </a:r>
            <a:endParaRPr lang="de-DE" dirty="0">
              <a:solidFill>
                <a:schemeClr val="bg2"/>
              </a:solidFill>
            </a:endParaRPr>
          </a:p>
        </p:txBody>
      </p:sp>
      <p:pic>
        <p:nvPicPr>
          <p:cNvPr id="4098" name="Picture 2" descr="Second picture of Kamio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10" y="2276872"/>
            <a:ext cx="4341988" cy="3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087535" y="2348880"/>
            <a:ext cx="195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Kamioka</a:t>
            </a:r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Mountain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Bild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5530469"/>
            <a:ext cx="1853952" cy="126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hteck 3"/>
          <p:cNvSpPr>
            <a:spLocks noGrp="1" noChangeArrowheads="1"/>
          </p:cNvSpPr>
          <p:nvPr>
            <p:ph type="subTitle" idx="1"/>
          </p:nvPr>
        </p:nvSpPr>
        <p:spPr>
          <a:xfrm>
            <a:off x="2635696" y="5661248"/>
            <a:ext cx="6400800" cy="1129565"/>
          </a:xfrm>
        </p:spPr>
        <p:txBody>
          <a:bodyPr>
            <a:normAutofit/>
          </a:bodyPr>
          <a:lstStyle/>
          <a:p>
            <a:pPr algn="r" eaLnBrk="1" hangingPunct="1"/>
            <a:r>
              <a:rPr lang="de-DE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Lutz Köpke</a:t>
            </a:r>
          </a:p>
          <a:p>
            <a:pPr algn="r" eaLnBrk="1" hangingPunct="1"/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Johannes Gutenberg University Mainz</a:t>
            </a:r>
          </a:p>
          <a:p>
            <a:pPr algn="r" eaLnBrk="1" hangingPunct="1"/>
            <a:r>
              <a:rPr lang="de-DE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CCAPP, Columbus, Ohio, April, 4, 2011</a:t>
            </a:r>
          </a:p>
        </p:txBody>
      </p:sp>
    </p:spTree>
    <p:extLst>
      <p:ext uri="{BB962C8B-B14F-4D97-AF65-F5344CB8AC3E}">
        <p14:creationId xmlns:p14="http://schemas.microsoft.com/office/powerpoint/2010/main" val="65482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II.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eutrino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scillations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Bild 13" descr="Tau_neutrino_oscillation_lo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1" r="6063"/>
          <a:stretch/>
        </p:blipFill>
        <p:spPr bwMode="auto">
          <a:xfrm>
            <a:off x="786931" y="1798633"/>
            <a:ext cx="6610578" cy="445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979711" y="6165304"/>
            <a:ext cx="64508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10000	             20000                 30000	                  40000     km/</a:t>
            </a:r>
            <a:r>
              <a:rPr lang="de-DE" dirty="0" err="1" smtClean="0"/>
              <a:t>GeV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627216" y="1700808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  <a:sym typeface="Symbol"/>
              </a:rPr>
              <a:t></a:t>
            </a:r>
            <a:r>
              <a:rPr lang="de-DE" sz="2000" b="1" baseline="-25000" dirty="0" smtClean="0">
                <a:solidFill>
                  <a:srgbClr val="FF0000"/>
                </a:solidFill>
                <a:sym typeface="Symbol"/>
              </a:rPr>
              <a:t></a:t>
            </a:r>
            <a:endParaRPr lang="de-DE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949051" y="3403593"/>
            <a:ext cx="417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70C0"/>
                </a:solidFill>
                <a:sym typeface="Symbol"/>
              </a:rPr>
              <a:t></a:t>
            </a:r>
            <a:r>
              <a:rPr lang="de-DE" sz="2000" b="1" baseline="-25000" dirty="0">
                <a:solidFill>
                  <a:srgbClr val="0070C0"/>
                </a:solidFill>
                <a:sym typeface="Symbol"/>
              </a:rPr>
              <a:t></a:t>
            </a:r>
            <a:endParaRPr lang="de-DE" sz="2000" b="1" baseline="-25000" dirty="0">
              <a:solidFill>
                <a:srgbClr val="0070C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949051" y="5157192"/>
            <a:ext cx="404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ym typeface="Symbol"/>
              </a:rPr>
              <a:t></a:t>
            </a:r>
            <a:r>
              <a:rPr lang="de-DE" sz="2000" b="1" baseline="-25000" dirty="0" smtClean="0">
                <a:sym typeface="Symbol"/>
              </a:rPr>
              <a:t>e</a:t>
            </a:r>
            <a:endParaRPr lang="de-DE" sz="2000" b="1" baseline="-25000" dirty="0"/>
          </a:p>
        </p:txBody>
      </p:sp>
      <p:sp>
        <p:nvSpPr>
          <p:cNvPr id="8" name="Textfeld 7"/>
          <p:cNvSpPr txBox="1"/>
          <p:nvPr/>
        </p:nvSpPr>
        <p:spPr>
          <a:xfrm rot="16200000">
            <a:off x="-307257" y="3987777"/>
            <a:ext cx="11988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probability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 rot="16200000">
            <a:off x="-1092749" y="3492955"/>
            <a:ext cx="37593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0.2          0.4          0.6          0.8          1.0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7167220" y="1246890"/>
            <a:ext cx="2037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ym typeface="Symbol"/>
              </a:rPr>
              <a:t>f</a:t>
            </a:r>
            <a:r>
              <a:rPr lang="de-DE" sz="2400" b="1" dirty="0" err="1" smtClean="0">
                <a:sym typeface="Symbol"/>
              </a:rPr>
              <a:t>requency</a:t>
            </a:r>
            <a:r>
              <a:rPr lang="de-DE" sz="2400" b="1" dirty="0" smtClean="0">
                <a:sym typeface="Symbol"/>
              </a:rPr>
              <a:t>:</a:t>
            </a:r>
          </a:p>
          <a:p>
            <a:r>
              <a:rPr lang="de-DE" sz="2400" dirty="0" smtClean="0">
                <a:sym typeface="Symbol"/>
              </a:rPr>
              <a:t>m</a:t>
            </a:r>
            <a:r>
              <a:rPr lang="de-DE" sz="2400" baseline="-25000" dirty="0" smtClean="0">
                <a:sym typeface="Symbol"/>
              </a:rPr>
              <a:t>i</a:t>
            </a:r>
            <a:r>
              <a:rPr lang="de-DE" sz="2400" baseline="30000" dirty="0" smtClean="0">
                <a:sym typeface="Symbol"/>
              </a:rPr>
              <a:t>2</a:t>
            </a:r>
            <a:r>
              <a:rPr lang="de-DE" sz="2400" dirty="0" smtClean="0">
                <a:sym typeface="Symbol"/>
              </a:rPr>
              <a:t>-m</a:t>
            </a:r>
            <a:r>
              <a:rPr lang="de-DE" sz="2400" baseline="-25000" dirty="0" smtClean="0">
                <a:sym typeface="Symbol"/>
              </a:rPr>
              <a:t>j</a:t>
            </a:r>
            <a:r>
              <a:rPr lang="de-DE" sz="2400" baseline="30000" dirty="0" smtClean="0">
                <a:sym typeface="Symbol"/>
              </a:rPr>
              <a:t>2</a:t>
            </a:r>
            <a:r>
              <a:rPr lang="de-DE" sz="2400" dirty="0" smtClean="0">
                <a:sym typeface="Symbol"/>
              </a:rPr>
              <a:t>   E / L</a:t>
            </a:r>
            <a:endParaRPr lang="de-DE" sz="2400" baseline="30000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-90439" y="1160165"/>
            <a:ext cx="4086375" cy="1692771"/>
            <a:chOff x="-3244632" y="438344"/>
            <a:chExt cx="4086375" cy="1692771"/>
          </a:xfrm>
        </p:grpSpPr>
        <p:cxnSp>
          <p:nvCxnSpPr>
            <p:cNvPr id="12" name="Gerade Verbindung mit Pfeil 11"/>
            <p:cNvCxnSpPr/>
            <p:nvPr/>
          </p:nvCxnSpPr>
          <p:spPr>
            <a:xfrm>
              <a:off x="481703" y="942400"/>
              <a:ext cx="0" cy="27837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uppieren 16"/>
            <p:cNvGrpSpPr/>
            <p:nvPr/>
          </p:nvGrpSpPr>
          <p:grpSpPr>
            <a:xfrm>
              <a:off x="-3244632" y="438344"/>
              <a:ext cx="4086375" cy="1692771"/>
              <a:chOff x="409559" y="1085744"/>
              <a:chExt cx="4086375" cy="1692771"/>
            </a:xfrm>
          </p:grpSpPr>
          <p:grpSp>
            <p:nvGrpSpPr>
              <p:cNvPr id="11" name="Gruppieren 10"/>
              <p:cNvGrpSpPr/>
              <p:nvPr/>
            </p:nvGrpSpPr>
            <p:grpSpPr>
              <a:xfrm>
                <a:off x="409559" y="1085744"/>
                <a:ext cx="4086375" cy="1692771"/>
                <a:chOff x="409559" y="1085744"/>
                <a:chExt cx="4086375" cy="1692771"/>
              </a:xfrm>
            </p:grpSpPr>
            <p:sp>
              <p:nvSpPr>
                <p:cNvPr id="10" name="Textfeld 9"/>
                <p:cNvSpPr txBox="1"/>
                <p:nvPr/>
              </p:nvSpPr>
              <p:spPr>
                <a:xfrm>
                  <a:off x="409559" y="1085744"/>
                  <a:ext cx="4086375" cy="16927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2400" b="1" dirty="0" err="1" smtClean="0"/>
                    <a:t>Schematically</a:t>
                  </a:r>
                  <a:r>
                    <a:rPr lang="de-DE" sz="2400" b="1" dirty="0" smtClean="0"/>
                    <a:t>:             </a:t>
                  </a:r>
                  <a:r>
                    <a:rPr lang="de-DE" sz="2400" b="1" dirty="0" smtClean="0">
                      <a:solidFill>
                        <a:srgbClr val="FF0000"/>
                      </a:solidFill>
                      <a:sym typeface="Symbol"/>
                    </a:rPr>
                    <a:t></a:t>
                  </a:r>
                  <a:r>
                    <a:rPr lang="de-DE" sz="2400" b="1" baseline="-25000" dirty="0" smtClean="0">
                      <a:solidFill>
                        <a:srgbClr val="FF0000"/>
                      </a:solidFill>
                      <a:sym typeface="Symbol"/>
                    </a:rPr>
                    <a:t>        </a:t>
                  </a:r>
                  <a:r>
                    <a:rPr lang="de-DE" sz="2400" b="1" dirty="0" smtClean="0">
                      <a:solidFill>
                        <a:srgbClr val="FF0000"/>
                      </a:solidFill>
                      <a:sym typeface="Symbol"/>
                    </a:rPr>
                    <a:t>  </a:t>
                  </a:r>
                  <a:r>
                    <a:rPr lang="de-DE" sz="2400" b="1" baseline="-25000" dirty="0" smtClean="0">
                      <a:solidFill>
                        <a:srgbClr val="FF0000"/>
                      </a:solidFill>
                      <a:sym typeface="Symbol"/>
                    </a:rPr>
                    <a:t> </a:t>
                  </a:r>
                  <a:r>
                    <a:rPr lang="de-DE" sz="2400" b="1" dirty="0" smtClean="0">
                      <a:solidFill>
                        <a:srgbClr val="0070C0"/>
                      </a:solidFill>
                      <a:sym typeface="Symbol"/>
                    </a:rPr>
                    <a:t></a:t>
                  </a:r>
                  <a:r>
                    <a:rPr lang="de-DE" sz="2400" b="1" baseline="-25000" dirty="0" smtClean="0">
                      <a:solidFill>
                        <a:srgbClr val="0070C0"/>
                      </a:solidFill>
                      <a:sym typeface="Symbol"/>
                    </a:rPr>
                    <a:t></a:t>
                  </a:r>
                  <a:endParaRPr lang="de-DE" sz="2400" b="1" baseline="-25000" dirty="0">
                    <a:solidFill>
                      <a:srgbClr val="0070C0"/>
                    </a:solidFill>
                  </a:endParaRPr>
                </a:p>
                <a:p>
                  <a:r>
                    <a:rPr lang="de-DE" sz="2000" b="1" dirty="0" smtClean="0">
                      <a:sym typeface="Symbol"/>
                    </a:rPr>
                    <a:t>                                             </a:t>
                  </a:r>
                </a:p>
                <a:p>
                  <a:r>
                    <a:rPr lang="de-DE" sz="2000" b="1" dirty="0">
                      <a:sym typeface="Symbol"/>
                    </a:rPr>
                    <a:t>	</a:t>
                  </a:r>
                  <a:r>
                    <a:rPr lang="de-DE" sz="2000" b="1" dirty="0" smtClean="0">
                      <a:sym typeface="Symbol"/>
                    </a:rPr>
                    <a:t>	</a:t>
                  </a:r>
                  <a:r>
                    <a:rPr lang="de-DE" sz="2400" b="1" dirty="0" smtClean="0">
                      <a:sym typeface="Symbol"/>
                    </a:rPr>
                    <a:t>                         </a:t>
                  </a:r>
                  <a:r>
                    <a:rPr lang="de-DE" sz="2400" b="1" baseline="-25000" dirty="0">
                      <a:sym typeface="Symbol"/>
                    </a:rPr>
                    <a:t>e</a:t>
                  </a:r>
                  <a:endParaRPr lang="de-DE" sz="2000" b="1" baseline="-25000" dirty="0"/>
                </a:p>
                <a:p>
                  <a:endParaRPr lang="de-DE" b="1" dirty="0"/>
                </a:p>
                <a:p>
                  <a:r>
                    <a:rPr lang="de-DE" dirty="0" smtClean="0"/>
                    <a:t>      </a:t>
                  </a:r>
                  <a:endParaRPr lang="de-DE" dirty="0"/>
                </a:p>
              </p:txBody>
            </p:sp>
            <p:cxnSp>
              <p:nvCxnSpPr>
                <p:cNvPr id="14" name="Gerade Verbindung mit Pfeil 13"/>
                <p:cNvCxnSpPr/>
                <p:nvPr/>
              </p:nvCxnSpPr>
              <p:spPr>
                <a:xfrm>
                  <a:off x="3631838" y="1589800"/>
                  <a:ext cx="360040" cy="368320"/>
                </a:xfrm>
                <a:prstGeom prst="straightConnector1">
                  <a:avLst/>
                </a:prstGeom>
                <a:ln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Gerade Verbindung mit Pfeil 14"/>
              <p:cNvCxnSpPr/>
              <p:nvPr/>
            </p:nvCxnSpPr>
            <p:spPr>
              <a:xfrm>
                <a:off x="3635896" y="1373776"/>
                <a:ext cx="341815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feld 15"/>
          <p:cNvSpPr txBox="1"/>
          <p:nvPr/>
        </p:nvSpPr>
        <p:spPr>
          <a:xfrm>
            <a:off x="7151190" y="2331749"/>
            <a:ext cx="2008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ym typeface="Symbol"/>
              </a:rPr>
              <a:t>m</a:t>
            </a:r>
            <a:r>
              <a:rPr lang="de-DE" sz="2400" b="1" dirty="0" err="1" smtClean="0">
                <a:sym typeface="Symbol"/>
              </a:rPr>
              <a:t>ixing</a:t>
            </a:r>
            <a:r>
              <a:rPr lang="de-DE" sz="2400" b="1" dirty="0" smtClean="0">
                <a:sym typeface="Symbol"/>
              </a:rPr>
              <a:t> </a:t>
            </a:r>
            <a:r>
              <a:rPr lang="de-DE" sz="2400" b="1" dirty="0" err="1" smtClean="0">
                <a:sym typeface="Symbol"/>
              </a:rPr>
              <a:t>angles</a:t>
            </a:r>
            <a:r>
              <a:rPr lang="de-DE" sz="2400" b="1" dirty="0" smtClean="0">
                <a:sym typeface="Symbol"/>
              </a:rPr>
              <a:t>:</a:t>
            </a:r>
          </a:p>
          <a:p>
            <a:r>
              <a:rPr lang="de-DE" sz="2400" dirty="0" smtClean="0">
                <a:sym typeface="Symbol"/>
              </a:rPr>
              <a:t></a:t>
            </a:r>
            <a:r>
              <a:rPr lang="de-DE" sz="2400" baseline="-25000" dirty="0" smtClean="0">
                <a:sym typeface="Symbol"/>
              </a:rPr>
              <a:t>12</a:t>
            </a:r>
            <a:r>
              <a:rPr lang="de-DE" sz="2400" dirty="0" smtClean="0">
                <a:sym typeface="Symbol"/>
              </a:rPr>
              <a:t>,</a:t>
            </a:r>
            <a:r>
              <a:rPr lang="de-DE" sz="2400" baseline="-25000" dirty="0" smtClean="0">
                <a:sym typeface="Symbol"/>
              </a:rPr>
              <a:t>23</a:t>
            </a:r>
            <a:r>
              <a:rPr lang="de-DE" sz="2400" dirty="0" smtClean="0">
                <a:sym typeface="Symbol"/>
              </a:rPr>
              <a:t>,</a:t>
            </a:r>
            <a:r>
              <a:rPr lang="de-DE" sz="2400" baseline="-25000" dirty="0" smtClean="0">
                <a:sym typeface="Symbol"/>
              </a:rPr>
              <a:t>13</a:t>
            </a:r>
            <a:endParaRPr lang="de-DE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72745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Neutrinos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AutoShape 2" descr="http://neutrino.physics.berkeley.edu/Pictures/Equations/06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124" name="Picture 4" descr="http://neutrino.physics.berkeley.edu/Pictures/Equations/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6545"/>
            <a:ext cx="5188921" cy="12750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ttp://universe-review.ca/I15-24-neutrino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8" descr="http://universe-review.ca/I15-24-neutrino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130" name="Picture 10" descr="http://universe-review.ca/I15-24-neutrino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9309"/>
            <a:ext cx="37242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97419" y="1095168"/>
            <a:ext cx="7637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i="1" dirty="0" err="1" smtClean="0"/>
              <a:t>propagating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mass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eigenstate</a:t>
            </a:r>
            <a:r>
              <a:rPr lang="de-DE" sz="2000" i="1" dirty="0" smtClean="0"/>
              <a:t>  ≠ </a:t>
            </a:r>
            <a:r>
              <a:rPr lang="de-DE" sz="2000" i="1" dirty="0" err="1"/>
              <a:t>w</a:t>
            </a:r>
            <a:r>
              <a:rPr lang="de-DE" sz="2000" i="1" dirty="0" err="1" smtClean="0"/>
              <a:t>eak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interactions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eigenstates</a:t>
            </a:r>
            <a:endParaRPr lang="de-DE" sz="2000" i="1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 flipV="1">
            <a:off x="5292080" y="2259207"/>
            <a:ext cx="720080" cy="4497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18" idx="1"/>
          </p:cNvCxnSpPr>
          <p:nvPr/>
        </p:nvCxnSpPr>
        <p:spPr>
          <a:xfrm flipH="1" flipV="1">
            <a:off x="4716017" y="3261639"/>
            <a:ext cx="576508" cy="427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014121" y="1732746"/>
            <a:ext cx="2446311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dirty="0" err="1"/>
              <a:t>u</a:t>
            </a:r>
            <a:r>
              <a:rPr lang="de-DE" sz="2000" dirty="0" err="1" smtClean="0"/>
              <a:t>nknown</a:t>
            </a:r>
            <a:r>
              <a:rPr lang="de-DE" sz="2000" dirty="0" smtClean="0"/>
              <a:t> CP </a:t>
            </a:r>
            <a:r>
              <a:rPr lang="de-DE" sz="2000" dirty="0" err="1" smtClean="0"/>
              <a:t>violation</a:t>
            </a:r>
            <a:endParaRPr lang="de-DE" sz="2000" dirty="0"/>
          </a:p>
        </p:txBody>
      </p:sp>
      <p:sp>
        <p:nvSpPr>
          <p:cNvPr id="17" name="Textfeld 16"/>
          <p:cNvSpPr txBox="1"/>
          <p:nvPr/>
        </p:nvSpPr>
        <p:spPr>
          <a:xfrm>
            <a:off x="6012160" y="2308810"/>
            <a:ext cx="2854243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dirty="0" err="1"/>
              <a:t>o</a:t>
            </a:r>
            <a:r>
              <a:rPr lang="de-DE" sz="2000" dirty="0" err="1" smtClean="0"/>
              <a:t>nly</a:t>
            </a:r>
            <a:r>
              <a:rPr lang="de-DE" sz="2000" dirty="0" smtClean="0"/>
              <a:t> </a:t>
            </a:r>
            <a:r>
              <a:rPr lang="de-DE" sz="2000" dirty="0" err="1" smtClean="0"/>
              <a:t>limit</a:t>
            </a:r>
            <a:r>
              <a:rPr lang="de-DE" sz="2000" dirty="0" smtClean="0"/>
              <a:t> </a:t>
            </a:r>
            <a:r>
              <a:rPr lang="de-DE" sz="2000" dirty="0" smtClean="0">
                <a:sym typeface="Symbol"/>
              </a:rPr>
              <a:t></a:t>
            </a:r>
            <a:r>
              <a:rPr lang="de-DE" sz="2000" baseline="-25000" dirty="0" smtClean="0">
                <a:sym typeface="Symbol"/>
              </a:rPr>
              <a:t>13</a:t>
            </a:r>
            <a:r>
              <a:rPr lang="de-DE" sz="2000" dirty="0" smtClean="0">
                <a:sym typeface="Symbol"/>
              </a:rPr>
              <a:t>&lt; 10</a:t>
            </a:r>
            <a:r>
              <a:rPr lang="de-DE" sz="2000" baseline="30000" dirty="0" smtClean="0">
                <a:sym typeface="Symbol"/>
              </a:rPr>
              <a:t>o 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known</a:t>
            </a:r>
            <a:endParaRPr lang="de-DE" sz="2000" baseline="30000" dirty="0"/>
          </a:p>
        </p:txBody>
      </p:sp>
      <p:sp>
        <p:nvSpPr>
          <p:cNvPr id="18" name="Textfeld 17"/>
          <p:cNvSpPr txBox="1"/>
          <p:nvPr/>
        </p:nvSpPr>
        <p:spPr>
          <a:xfrm>
            <a:off x="5292525" y="3489309"/>
            <a:ext cx="3298339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dirty="0" err="1"/>
              <a:t>w</a:t>
            </a:r>
            <a:r>
              <a:rPr lang="de-DE" sz="2000" dirty="0" err="1" smtClean="0"/>
              <a:t>ould</a:t>
            </a:r>
            <a:r>
              <a:rPr lang="de-DE" sz="2000" dirty="0" smtClean="0"/>
              <a:t> </a:t>
            </a:r>
            <a:r>
              <a:rPr lang="de-DE" sz="2000" dirty="0" err="1" smtClean="0"/>
              <a:t>like</a:t>
            </a:r>
            <a:r>
              <a:rPr lang="de-DE" sz="2000" dirty="0"/>
              <a:t> </a:t>
            </a:r>
            <a:r>
              <a:rPr lang="de-DE" sz="2000" dirty="0" err="1" smtClean="0"/>
              <a:t>improved</a:t>
            </a:r>
            <a:r>
              <a:rPr lang="de-DE" sz="2000" dirty="0" smtClean="0"/>
              <a:t> </a:t>
            </a:r>
            <a:r>
              <a:rPr lang="de-DE" sz="2000" dirty="0" err="1" smtClean="0"/>
              <a:t>precision</a:t>
            </a:r>
            <a:endParaRPr lang="de-DE" sz="2000" baseline="-25000" dirty="0"/>
          </a:p>
        </p:txBody>
      </p:sp>
      <p:sp>
        <p:nvSpPr>
          <p:cNvPr id="16" name="Textfeld 15"/>
          <p:cNvSpPr txBox="1"/>
          <p:nvPr/>
        </p:nvSpPr>
        <p:spPr>
          <a:xfrm>
            <a:off x="4345802" y="4077072"/>
            <a:ext cx="458074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/>
              <a:t>… </a:t>
            </a:r>
            <a:r>
              <a:rPr lang="de-DE" sz="2000" dirty="0" err="1" smtClean="0"/>
              <a:t>at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end </a:t>
            </a:r>
            <a:r>
              <a:rPr lang="de-DE" sz="2000" dirty="0" err="1" smtClean="0"/>
              <a:t>one</a:t>
            </a:r>
            <a:r>
              <a:rPr lang="de-DE" sz="2000" dirty="0" smtClean="0"/>
              <a:t> </a:t>
            </a:r>
            <a:r>
              <a:rPr lang="de-DE" sz="2000" dirty="0" err="1" smtClean="0"/>
              <a:t>would</a:t>
            </a:r>
            <a:r>
              <a:rPr lang="de-DE" sz="2000" dirty="0" smtClean="0"/>
              <a:t> </a:t>
            </a:r>
            <a:r>
              <a:rPr lang="de-DE" sz="2000" dirty="0" err="1" smtClean="0"/>
              <a:t>like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understand</a:t>
            </a:r>
            <a:endParaRPr lang="de-DE" sz="2000" dirty="0" smtClean="0"/>
          </a:p>
          <a:p>
            <a:r>
              <a:rPr lang="de-DE" sz="2000" dirty="0" err="1"/>
              <a:t>w</a:t>
            </a:r>
            <a:r>
              <a:rPr lang="de-DE" sz="2000" dirty="0" err="1" smtClean="0"/>
              <a:t>hy</a:t>
            </a:r>
            <a:r>
              <a:rPr lang="de-DE" sz="2000" dirty="0" smtClean="0"/>
              <a:t> </a:t>
            </a:r>
            <a:r>
              <a:rPr lang="de-DE" sz="2000" dirty="0" err="1" smtClean="0"/>
              <a:t>neutrinos</a:t>
            </a:r>
            <a:r>
              <a:rPr lang="de-DE" sz="2000" dirty="0" smtClean="0"/>
              <a:t> mix </a:t>
            </a:r>
            <a:r>
              <a:rPr lang="de-DE" sz="2000" dirty="0" err="1" smtClean="0"/>
              <a:t>differently</a:t>
            </a:r>
            <a:r>
              <a:rPr lang="de-DE" sz="2000" dirty="0" smtClean="0"/>
              <a:t> </a:t>
            </a:r>
            <a:r>
              <a:rPr lang="de-DE" sz="2000" dirty="0" err="1" smtClean="0"/>
              <a:t>than</a:t>
            </a:r>
            <a:r>
              <a:rPr lang="de-DE" sz="2000" dirty="0" smtClean="0"/>
              <a:t> </a:t>
            </a:r>
            <a:r>
              <a:rPr lang="de-DE" sz="2000" dirty="0" err="1" smtClean="0"/>
              <a:t>quarks</a:t>
            </a:r>
            <a:endParaRPr lang="de-DE" sz="2000" dirty="0"/>
          </a:p>
        </p:txBody>
      </p:sp>
      <p:cxnSp>
        <p:nvCxnSpPr>
          <p:cNvPr id="5133" name="Gerade Verbindung mit Pfeil 5132"/>
          <p:cNvCxnSpPr/>
          <p:nvPr/>
        </p:nvCxnSpPr>
        <p:spPr>
          <a:xfrm flipH="1">
            <a:off x="4716016" y="1732746"/>
            <a:ext cx="1296144" cy="2537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4355976" y="4963958"/>
            <a:ext cx="4510427" cy="1754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  </a:t>
            </a:r>
            <a:r>
              <a:rPr lang="de-DE" b="1" dirty="0" err="1" smtClean="0"/>
              <a:t>Present</a:t>
            </a:r>
            <a:r>
              <a:rPr lang="de-DE" b="1" dirty="0" smtClean="0"/>
              <a:t> </a:t>
            </a:r>
            <a:r>
              <a:rPr lang="de-DE" b="1" dirty="0" err="1" smtClean="0"/>
              <a:t>knowledge</a:t>
            </a:r>
            <a:r>
              <a:rPr lang="de-DE" b="1" dirty="0" smtClean="0"/>
              <a:t> (</a:t>
            </a:r>
            <a:r>
              <a:rPr lang="de-DE" b="1" dirty="0" err="1" smtClean="0"/>
              <a:t>Lisl</a:t>
            </a:r>
            <a:r>
              <a:rPr lang="de-DE" b="1" dirty="0" smtClean="0"/>
              <a:t>, Neutel2011):</a:t>
            </a:r>
          </a:p>
          <a:p>
            <a:r>
              <a:rPr lang="de-DE" dirty="0" smtClean="0">
                <a:sym typeface="Symbol"/>
              </a:rPr>
              <a:t>  </a:t>
            </a:r>
            <a:r>
              <a:rPr lang="de-DE" baseline="-25000" dirty="0" smtClean="0">
                <a:sym typeface="Symbol"/>
              </a:rPr>
              <a:t>12                </a:t>
            </a:r>
            <a:r>
              <a:rPr lang="de-DE" dirty="0" smtClean="0">
                <a:sym typeface="Symbol"/>
              </a:rPr>
              <a:t>=  (33.6</a:t>
            </a:r>
            <a:r>
              <a:rPr lang="de-DE" baseline="30000" dirty="0" smtClean="0">
                <a:sym typeface="Symbol"/>
              </a:rPr>
              <a:t>+1.2</a:t>
            </a:r>
            <a:r>
              <a:rPr lang="de-DE" baseline="-25000" dirty="0" smtClean="0">
                <a:sym typeface="Symbol"/>
              </a:rPr>
              <a:t>-1.0</a:t>
            </a:r>
            <a:r>
              <a:rPr lang="de-DE" dirty="0" smtClean="0">
                <a:sym typeface="Symbol"/>
              </a:rPr>
              <a:t>)</a:t>
            </a:r>
            <a:r>
              <a:rPr lang="de-DE" baseline="30000" dirty="0" smtClean="0">
                <a:sym typeface="Symbol"/>
              </a:rPr>
              <a:t>o</a:t>
            </a:r>
            <a:r>
              <a:rPr lang="de-DE" dirty="0" smtClean="0">
                <a:sym typeface="Symbol"/>
              </a:rPr>
              <a:t> 	(~   3%)</a:t>
            </a:r>
          </a:p>
          <a:p>
            <a:r>
              <a:rPr lang="de-DE" dirty="0" smtClean="0">
                <a:sym typeface="Symbol"/>
              </a:rPr>
              <a:t>  </a:t>
            </a:r>
            <a:r>
              <a:rPr lang="de-DE" baseline="-25000" dirty="0" smtClean="0">
                <a:sym typeface="Symbol"/>
              </a:rPr>
              <a:t>23                </a:t>
            </a:r>
            <a:r>
              <a:rPr lang="de-DE" dirty="0" smtClean="0">
                <a:sym typeface="Symbol"/>
              </a:rPr>
              <a:t>=  (40.4</a:t>
            </a:r>
            <a:r>
              <a:rPr lang="de-DE" baseline="30000" dirty="0" smtClean="0">
                <a:sym typeface="Symbol"/>
              </a:rPr>
              <a:t>+5.2</a:t>
            </a:r>
            <a:r>
              <a:rPr lang="de-DE" baseline="-25000" dirty="0" smtClean="0">
                <a:sym typeface="Symbol"/>
              </a:rPr>
              <a:t>-3.5</a:t>
            </a:r>
            <a:r>
              <a:rPr lang="de-DE" dirty="0" smtClean="0">
                <a:sym typeface="Symbol"/>
              </a:rPr>
              <a:t>)</a:t>
            </a:r>
            <a:r>
              <a:rPr lang="de-DE" baseline="30000" dirty="0" smtClean="0">
                <a:sym typeface="Symbol"/>
              </a:rPr>
              <a:t>o</a:t>
            </a:r>
            <a:r>
              <a:rPr lang="de-DE" dirty="0" smtClean="0">
                <a:sym typeface="Symbol"/>
              </a:rPr>
              <a:t> 	(~ 11%)</a:t>
            </a:r>
          </a:p>
          <a:p>
            <a:r>
              <a:rPr lang="de-DE" dirty="0" smtClean="0">
                <a:sym typeface="Symbol"/>
              </a:rPr>
              <a:t>  </a:t>
            </a:r>
            <a:r>
              <a:rPr lang="de-DE" baseline="-25000" dirty="0" smtClean="0">
                <a:sym typeface="Symbol"/>
              </a:rPr>
              <a:t>13                </a:t>
            </a:r>
            <a:r>
              <a:rPr lang="de-DE" dirty="0" smtClean="0">
                <a:sym typeface="Symbol"/>
              </a:rPr>
              <a:t>&lt;   13</a:t>
            </a:r>
            <a:r>
              <a:rPr lang="de-DE" baseline="30000" dirty="0" smtClean="0">
                <a:sym typeface="Symbol"/>
              </a:rPr>
              <a:t>o</a:t>
            </a:r>
            <a:r>
              <a:rPr lang="de-DE" dirty="0" smtClean="0">
                <a:sym typeface="Symbol"/>
              </a:rPr>
              <a:t> </a:t>
            </a:r>
          </a:p>
          <a:p>
            <a:r>
              <a:rPr lang="de-DE" dirty="0" smtClean="0">
                <a:sym typeface="Symbol"/>
              </a:rPr>
              <a:t>  m</a:t>
            </a:r>
            <a:r>
              <a:rPr lang="de-DE" baseline="-25000" dirty="0" smtClean="0">
                <a:sym typeface="Symbol"/>
              </a:rPr>
              <a:t>2</a:t>
            </a:r>
            <a:r>
              <a:rPr lang="de-DE" baseline="30000" dirty="0" smtClean="0">
                <a:sym typeface="Symbol"/>
              </a:rPr>
              <a:t>2</a:t>
            </a:r>
            <a:r>
              <a:rPr lang="de-DE" dirty="0" smtClean="0">
                <a:sym typeface="Symbol"/>
              </a:rPr>
              <a:t>-m</a:t>
            </a:r>
            <a:r>
              <a:rPr lang="de-DE" baseline="-25000" dirty="0" smtClean="0">
                <a:sym typeface="Symbol"/>
              </a:rPr>
              <a:t>1</a:t>
            </a:r>
            <a:r>
              <a:rPr lang="de-DE" baseline="30000" dirty="0" smtClean="0">
                <a:sym typeface="Symbol"/>
              </a:rPr>
              <a:t>2  </a:t>
            </a:r>
            <a:r>
              <a:rPr lang="de-DE" dirty="0" smtClean="0">
                <a:sym typeface="Symbol"/>
              </a:rPr>
              <a:t>=  (7.54</a:t>
            </a:r>
            <a:r>
              <a:rPr lang="de-DE" baseline="30000" dirty="0" smtClean="0">
                <a:sym typeface="Symbol"/>
              </a:rPr>
              <a:t>+0.25</a:t>
            </a:r>
            <a:r>
              <a:rPr lang="de-DE" baseline="-25000" dirty="0" smtClean="0">
                <a:sym typeface="Symbol"/>
              </a:rPr>
              <a:t>-0.21</a:t>
            </a:r>
            <a:r>
              <a:rPr lang="de-DE" dirty="0" smtClean="0">
                <a:sym typeface="Symbol"/>
              </a:rPr>
              <a:t>) x  10</a:t>
            </a:r>
            <a:r>
              <a:rPr lang="de-DE" baseline="30000" dirty="0" smtClean="0">
                <a:sym typeface="Symbol"/>
              </a:rPr>
              <a:t>-5 </a:t>
            </a:r>
            <a:r>
              <a:rPr lang="de-DE" dirty="0" smtClean="0">
                <a:sym typeface="Symbol"/>
              </a:rPr>
              <a:t>[eV</a:t>
            </a:r>
            <a:r>
              <a:rPr lang="de-DE" baseline="30000" dirty="0" smtClean="0">
                <a:sym typeface="Symbol"/>
              </a:rPr>
              <a:t>2</a:t>
            </a:r>
            <a:r>
              <a:rPr lang="de-DE" dirty="0" smtClean="0">
                <a:sym typeface="Symbol"/>
              </a:rPr>
              <a:t>]  (~ 3%)   </a:t>
            </a:r>
          </a:p>
          <a:p>
            <a:r>
              <a:rPr lang="de-DE" dirty="0" smtClean="0">
                <a:sym typeface="Symbol"/>
              </a:rPr>
              <a:t>  m</a:t>
            </a:r>
            <a:r>
              <a:rPr lang="de-DE" baseline="-25000" dirty="0" smtClean="0">
                <a:sym typeface="Symbol"/>
              </a:rPr>
              <a:t>3</a:t>
            </a:r>
            <a:r>
              <a:rPr lang="de-DE" baseline="30000" dirty="0" smtClean="0">
                <a:sym typeface="Symbol"/>
              </a:rPr>
              <a:t>2</a:t>
            </a:r>
            <a:r>
              <a:rPr lang="de-DE" dirty="0" smtClean="0">
                <a:sym typeface="Symbol"/>
              </a:rPr>
              <a:t>-m</a:t>
            </a:r>
            <a:r>
              <a:rPr lang="de-DE" baseline="-25000" dirty="0" smtClean="0">
                <a:sym typeface="Symbol"/>
              </a:rPr>
              <a:t>2</a:t>
            </a:r>
            <a:r>
              <a:rPr lang="de-DE" baseline="30000" dirty="0" smtClean="0">
                <a:sym typeface="Symbol"/>
              </a:rPr>
              <a:t>2  </a:t>
            </a:r>
            <a:r>
              <a:rPr lang="de-DE" dirty="0" smtClean="0">
                <a:sym typeface="Symbol"/>
              </a:rPr>
              <a:t>=  (2.36</a:t>
            </a:r>
            <a:r>
              <a:rPr lang="de-DE" baseline="30000" dirty="0" smtClean="0">
                <a:sym typeface="Symbol"/>
              </a:rPr>
              <a:t>+0.12</a:t>
            </a:r>
            <a:r>
              <a:rPr lang="de-DE" baseline="-25000" dirty="0" smtClean="0">
                <a:sym typeface="Symbol"/>
              </a:rPr>
              <a:t>-0.10</a:t>
            </a:r>
            <a:r>
              <a:rPr lang="de-DE" dirty="0" smtClean="0">
                <a:sym typeface="Symbol"/>
              </a:rPr>
              <a:t>) </a:t>
            </a:r>
            <a:r>
              <a:rPr lang="de-DE" dirty="0">
                <a:sym typeface="Symbol"/>
              </a:rPr>
              <a:t>x  </a:t>
            </a:r>
            <a:r>
              <a:rPr lang="de-DE" dirty="0" smtClean="0">
                <a:sym typeface="Symbol"/>
              </a:rPr>
              <a:t>10</a:t>
            </a:r>
            <a:r>
              <a:rPr lang="de-DE" baseline="30000" dirty="0" smtClean="0">
                <a:sym typeface="Symbol"/>
              </a:rPr>
              <a:t>-3 </a:t>
            </a:r>
            <a:r>
              <a:rPr lang="de-DE" dirty="0">
                <a:sym typeface="Symbol"/>
              </a:rPr>
              <a:t>[eV</a:t>
            </a:r>
            <a:r>
              <a:rPr lang="de-DE" baseline="30000" dirty="0">
                <a:sym typeface="Symbol"/>
              </a:rPr>
              <a:t>2</a:t>
            </a:r>
            <a:r>
              <a:rPr lang="de-DE" dirty="0" smtClean="0">
                <a:sym typeface="Symbol"/>
              </a:rPr>
              <a:t>]  (~ 5%)</a:t>
            </a:r>
            <a:endParaRPr lang="de-DE" baseline="30000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424832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6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1619550" y="3284984"/>
            <a:ext cx="5293624" cy="1867275"/>
            <a:chOff x="1619550" y="3284984"/>
            <a:chExt cx="5293624" cy="1867275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550" y="3394356"/>
              <a:ext cx="5293624" cy="1757903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3491880" y="3284984"/>
              <a:ext cx="18480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/>
                <a:t>n</a:t>
              </a:r>
              <a:r>
                <a:rPr lang="de-DE" dirty="0" smtClean="0"/>
                <a:t>ormal    </a:t>
              </a:r>
              <a:r>
                <a:rPr lang="de-DE" dirty="0" err="1" smtClean="0"/>
                <a:t>inverted</a:t>
              </a:r>
              <a:endParaRPr lang="de-DE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468"/>
            <a:ext cx="8229600" cy="978937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More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specific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questions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…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758161" y="1087224"/>
            <a:ext cx="6350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rgbClr val="7030A0"/>
                </a:solidFill>
              </a:rPr>
              <a:t>… </a:t>
            </a:r>
            <a:r>
              <a:rPr lang="de-DE" sz="2000" i="1" dirty="0" err="1" smtClean="0">
                <a:solidFill>
                  <a:srgbClr val="7030A0"/>
                </a:solidFill>
              </a:rPr>
              <a:t>that</a:t>
            </a:r>
            <a:r>
              <a:rPr lang="de-DE" sz="2000" i="1" dirty="0" smtClean="0">
                <a:solidFill>
                  <a:srgbClr val="7030A0"/>
                </a:solidFill>
              </a:rPr>
              <a:t> </a:t>
            </a:r>
            <a:r>
              <a:rPr lang="de-DE" sz="2000" i="1" dirty="0" err="1" smtClean="0">
                <a:solidFill>
                  <a:srgbClr val="7030A0"/>
                </a:solidFill>
              </a:rPr>
              <a:t>can</a:t>
            </a:r>
            <a:r>
              <a:rPr lang="de-DE" sz="2000" i="1" dirty="0" smtClean="0">
                <a:solidFill>
                  <a:srgbClr val="7030A0"/>
                </a:solidFill>
              </a:rPr>
              <a:t> </a:t>
            </a:r>
            <a:r>
              <a:rPr lang="de-DE" sz="2000" i="1" dirty="0" err="1" smtClean="0">
                <a:solidFill>
                  <a:srgbClr val="7030A0"/>
                </a:solidFill>
              </a:rPr>
              <a:t>be</a:t>
            </a:r>
            <a:r>
              <a:rPr lang="de-DE" sz="2000" i="1" dirty="0" smtClean="0">
                <a:solidFill>
                  <a:srgbClr val="7030A0"/>
                </a:solidFill>
              </a:rPr>
              <a:t> </a:t>
            </a:r>
            <a:r>
              <a:rPr lang="de-DE" sz="2000" i="1" dirty="0" err="1" smtClean="0">
                <a:solidFill>
                  <a:srgbClr val="7030A0"/>
                </a:solidFill>
              </a:rPr>
              <a:t>answered</a:t>
            </a:r>
            <a:r>
              <a:rPr lang="de-DE" sz="2000" i="1" dirty="0" smtClean="0">
                <a:solidFill>
                  <a:srgbClr val="7030A0"/>
                </a:solidFill>
              </a:rPr>
              <a:t> in </a:t>
            </a:r>
            <a:r>
              <a:rPr lang="de-DE" sz="2000" i="1" dirty="0" err="1" smtClean="0">
                <a:solidFill>
                  <a:srgbClr val="7030A0"/>
                </a:solidFill>
              </a:rPr>
              <a:t>neutrino</a:t>
            </a:r>
            <a:r>
              <a:rPr lang="de-DE" sz="2000" i="1" dirty="0" smtClean="0">
                <a:solidFill>
                  <a:srgbClr val="7030A0"/>
                </a:solidFill>
              </a:rPr>
              <a:t> </a:t>
            </a:r>
            <a:r>
              <a:rPr lang="de-DE" sz="2000" i="1" dirty="0" err="1" smtClean="0">
                <a:solidFill>
                  <a:srgbClr val="7030A0"/>
                </a:solidFill>
              </a:rPr>
              <a:t>oscillation</a:t>
            </a:r>
            <a:r>
              <a:rPr lang="de-DE" sz="2000" i="1" dirty="0" smtClean="0">
                <a:solidFill>
                  <a:srgbClr val="7030A0"/>
                </a:solidFill>
              </a:rPr>
              <a:t> </a:t>
            </a:r>
            <a:r>
              <a:rPr lang="de-DE" sz="2000" i="1" dirty="0" err="1" smtClean="0">
                <a:solidFill>
                  <a:srgbClr val="7030A0"/>
                </a:solidFill>
              </a:rPr>
              <a:t>experiments</a:t>
            </a:r>
            <a:endParaRPr lang="de-DE" sz="2000" i="1" dirty="0">
              <a:solidFill>
                <a:srgbClr val="7030A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438616" y="1628800"/>
            <a:ext cx="59663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 smtClean="0"/>
              <a:t>Can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see</a:t>
            </a:r>
            <a:r>
              <a:rPr lang="de-DE" sz="2400" dirty="0" smtClean="0"/>
              <a:t> </a:t>
            </a:r>
            <a:r>
              <a:rPr lang="de-DE" sz="2400" dirty="0" err="1" smtClean="0"/>
              <a:t>appearance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smtClean="0">
                <a:sym typeface="Symbol"/>
              </a:rPr>
              <a:t></a:t>
            </a:r>
            <a:r>
              <a:rPr lang="de-DE" sz="2400" baseline="-25000" dirty="0" smtClean="0">
                <a:sym typeface="Symbol"/>
              </a:rPr>
              <a:t></a:t>
            </a:r>
            <a:r>
              <a:rPr lang="de-DE" sz="2400" dirty="0" smtClean="0">
                <a:sym typeface="Symbol"/>
              </a:rPr>
              <a:t>? </a:t>
            </a:r>
            <a:r>
              <a:rPr lang="de-DE" sz="2400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(→ Opera)</a:t>
            </a:r>
            <a:endParaRPr lang="de-DE" sz="2400" baseline="-25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err="1" smtClean="0"/>
              <a:t>How</a:t>
            </a:r>
            <a:r>
              <a:rPr lang="de-DE" sz="2400" dirty="0" smtClean="0"/>
              <a:t> large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smtClean="0">
                <a:sym typeface="Symbol"/>
              </a:rPr>
              <a:t></a:t>
            </a:r>
            <a:r>
              <a:rPr lang="de-DE" sz="2400" baseline="-25000" dirty="0" smtClean="0">
                <a:sym typeface="Symbol"/>
              </a:rPr>
              <a:t>13</a:t>
            </a:r>
            <a:r>
              <a:rPr lang="de-DE" sz="2400" dirty="0" smtClean="0">
                <a:sym typeface="Symbol"/>
              </a:rPr>
              <a:t>?</a:t>
            </a:r>
            <a:endParaRPr lang="de-DE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there</a:t>
            </a:r>
            <a:r>
              <a:rPr lang="de-DE" sz="2400" dirty="0" smtClean="0"/>
              <a:t> CP-violation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neutrino</a:t>
            </a:r>
            <a:r>
              <a:rPr lang="de-DE" sz="2400" dirty="0" smtClean="0"/>
              <a:t> </a:t>
            </a:r>
            <a:r>
              <a:rPr lang="de-DE" sz="2400" dirty="0" err="1" smtClean="0"/>
              <a:t>sector</a:t>
            </a:r>
            <a:r>
              <a:rPr lang="de-DE" sz="2400" dirty="0" smtClean="0"/>
              <a:t>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err="1"/>
              <a:t>What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neutrino</a:t>
            </a:r>
            <a:r>
              <a:rPr lang="de-DE" sz="2400" dirty="0"/>
              <a:t> </a:t>
            </a:r>
            <a:r>
              <a:rPr lang="de-DE" sz="2400" dirty="0" err="1"/>
              <a:t>hierarchy</a:t>
            </a:r>
            <a:r>
              <a:rPr lang="de-DE" sz="2400" dirty="0"/>
              <a:t>?</a:t>
            </a:r>
          </a:p>
          <a:p>
            <a:pPr marL="342900" indent="-342900">
              <a:buFont typeface="Arial" pitchFamily="34" charset="0"/>
              <a:buChar char="•"/>
            </a:pPr>
            <a:endParaRPr lang="de-DE" sz="2400" dirty="0" smtClean="0"/>
          </a:p>
        </p:txBody>
      </p:sp>
      <p:grpSp>
        <p:nvGrpSpPr>
          <p:cNvPr id="3" name="Gruppieren 2"/>
          <p:cNvGrpSpPr/>
          <p:nvPr/>
        </p:nvGrpSpPr>
        <p:grpSpPr>
          <a:xfrm>
            <a:off x="465897" y="4149080"/>
            <a:ext cx="8241542" cy="2520280"/>
            <a:chOff x="465897" y="4149080"/>
            <a:chExt cx="8241542" cy="2520280"/>
          </a:xfrm>
        </p:grpSpPr>
        <p:pic>
          <p:nvPicPr>
            <p:cNvPr id="8" name="Bild 2"/>
            <p:cNvPicPr>
              <a:picLocks noChangeAspect="1" noChangeArrowheads="1"/>
            </p:cNvPicPr>
            <p:nvPr/>
          </p:nvPicPr>
          <p:blipFill rotWithShape="1">
            <a:blip r:embed="rId3"/>
            <a:srcRect t="8393"/>
            <a:stretch/>
          </p:blipFill>
          <p:spPr bwMode="auto">
            <a:xfrm>
              <a:off x="465897" y="5207719"/>
              <a:ext cx="8241542" cy="1461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Geschweifte Klammer links 10"/>
            <p:cNvSpPr/>
            <p:nvPr/>
          </p:nvSpPr>
          <p:spPr>
            <a:xfrm>
              <a:off x="2051720" y="4149080"/>
              <a:ext cx="216024" cy="75806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" name="Gewinkelte Verbindung 12"/>
            <p:cNvCxnSpPr/>
            <p:nvPr/>
          </p:nvCxnSpPr>
          <p:spPr>
            <a:xfrm rot="5400000">
              <a:off x="1595632" y="4696170"/>
              <a:ext cx="624145" cy="288032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782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280681" y="993110"/>
            <a:ext cx="1738313" cy="1169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0" y="922338"/>
            <a:ext cx="5412253" cy="457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002712" cy="7858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sz="4000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-US" altLang="ja-JP" sz="4000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  <a:t>ow-energy  solar </a:t>
            </a:r>
            <a:r>
              <a:rPr lang="en-US" altLang="ja-JP" sz="4000" dirty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n</a:t>
            </a:r>
            <a:r>
              <a:rPr lang="en-US" altLang="ja-JP" sz="4000" dirty="0">
                <a:solidFill>
                  <a:schemeClr val="bg1">
                    <a:lumMod val="50000"/>
                  </a:schemeClr>
                </a:solidFill>
              </a:rPr>
              <a:t> + e</a:t>
            </a:r>
            <a:r>
              <a:rPr lang="en-US" altLang="ja-JP" sz="4000" baseline="30000" dirty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en-US" altLang="ja-JP" sz="4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4000" dirty="0">
                <a:solidFill>
                  <a:schemeClr val="bg1">
                    <a:lumMod val="50000"/>
                  </a:schemeClr>
                </a:solidFill>
                <a:sym typeface="Symbol" pitchFamily="18" charset="2"/>
              </a:rPr>
              <a:t> </a:t>
            </a:r>
            <a:r>
              <a:rPr lang="en-US" altLang="ja-JP" sz="4000" dirty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n</a:t>
            </a:r>
            <a:r>
              <a:rPr lang="en-US" altLang="ja-JP" sz="4000" dirty="0">
                <a:solidFill>
                  <a:schemeClr val="bg1">
                    <a:lumMod val="50000"/>
                  </a:schemeClr>
                </a:solidFill>
              </a:rPr>
              <a:t> + </a:t>
            </a:r>
            <a:r>
              <a:rPr lang="en-US" altLang="ja-JP" sz="40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altLang="ja-JP" sz="4000" baseline="30000" dirty="0" smtClean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en-US" altLang="ja-JP" sz="4000" dirty="0" smtClean="0">
                <a:solidFill>
                  <a:schemeClr val="bg1">
                    <a:lumMod val="50000"/>
                  </a:schemeClr>
                </a:solidFill>
                <a:cs typeface="+mj-cs"/>
              </a:rPr>
              <a:t>candidate</a:t>
            </a:r>
            <a:endParaRPr lang="en-US" altLang="ja-JP" sz="4000" dirty="0">
              <a:solidFill>
                <a:schemeClr val="bg1">
                  <a:lumMod val="50000"/>
                </a:schemeClr>
              </a:solidFill>
              <a:cs typeface="+mj-cs"/>
            </a:endParaRPr>
          </a:p>
        </p:txBody>
      </p:sp>
      <p:sp>
        <p:nvSpPr>
          <p:cNvPr id="75793" name="Text Box 20"/>
          <p:cNvSpPr txBox="1">
            <a:spLocks noChangeArrowheads="1"/>
          </p:cNvSpPr>
          <p:nvPr/>
        </p:nvSpPr>
        <p:spPr bwMode="auto">
          <a:xfrm>
            <a:off x="944798" y="3647156"/>
            <a:ext cx="13644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1800" b="1" dirty="0" smtClean="0">
                <a:solidFill>
                  <a:schemeClr val="bg1"/>
                </a:solidFill>
              </a:rPr>
              <a:t>color</a:t>
            </a:r>
            <a:r>
              <a:rPr lang="en-US" altLang="ja-JP" sz="1800" b="1" dirty="0">
                <a:solidFill>
                  <a:schemeClr val="bg1"/>
                </a:solidFill>
              </a:rPr>
              <a:t>: </a:t>
            </a:r>
            <a:r>
              <a:rPr lang="en-US" altLang="ja-JP" sz="1800" b="1" dirty="0" smtClean="0">
                <a:solidFill>
                  <a:schemeClr val="bg1"/>
                </a:solidFill>
              </a:rPr>
              <a:t>time</a:t>
            </a:r>
            <a:endParaRPr lang="en-US" altLang="ja-JP" sz="1800" b="1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28600" y="1067307"/>
            <a:ext cx="1738313" cy="1169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3973871" y="955722"/>
            <a:ext cx="1666982" cy="1393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3973871" y="4052018"/>
            <a:ext cx="1923949" cy="1450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59721" y="2163097"/>
            <a:ext cx="869157" cy="1869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782" name="AutoShape 5"/>
          <p:cNvSpPr>
            <a:spLocks noChangeArrowheads="1"/>
          </p:cNvSpPr>
          <p:nvPr/>
        </p:nvSpPr>
        <p:spPr bwMode="auto">
          <a:xfrm>
            <a:off x="4009243" y="4290074"/>
            <a:ext cx="1631610" cy="712788"/>
          </a:xfrm>
          <a:prstGeom prst="roundRect">
            <a:avLst>
              <a:gd name="adj" fmla="val 12495"/>
            </a:avLst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762000"/>
            <a:r>
              <a:rPr lang="en-US" altLang="ja-JP" dirty="0" err="1">
                <a:solidFill>
                  <a:srgbClr val="000000"/>
                </a:solidFill>
              </a:rPr>
              <a:t>E</a:t>
            </a:r>
            <a:r>
              <a:rPr lang="en-US" altLang="ja-JP" baseline="-25000" dirty="0" err="1">
                <a:solidFill>
                  <a:srgbClr val="000000"/>
                </a:solidFill>
              </a:rPr>
              <a:t>e</a:t>
            </a:r>
            <a:r>
              <a:rPr lang="en-US" altLang="ja-JP" dirty="0">
                <a:solidFill>
                  <a:srgbClr val="000000"/>
                </a:solidFill>
              </a:rPr>
              <a:t> = 9.1MeV</a:t>
            </a:r>
          </a:p>
          <a:p>
            <a:pPr defTabSz="762000"/>
            <a:r>
              <a:rPr lang="en-US" altLang="ja-JP" dirty="0" err="1">
                <a:solidFill>
                  <a:srgbClr val="000000"/>
                </a:solidFill>
              </a:rPr>
              <a:t>cos</a:t>
            </a:r>
            <a:r>
              <a:rPr lang="en-US" altLang="ja-JP" dirty="0" err="1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altLang="ja-JP" baseline="-25000" dirty="0" err="1">
                <a:solidFill>
                  <a:srgbClr val="000000"/>
                </a:solidFill>
              </a:rPr>
              <a:t>sun</a:t>
            </a:r>
            <a:r>
              <a:rPr lang="en-US" altLang="ja-JP" dirty="0">
                <a:solidFill>
                  <a:srgbClr val="000000"/>
                </a:solidFill>
              </a:rPr>
              <a:t> = 0.95</a:t>
            </a: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auto">
          <a:xfrm>
            <a:off x="4065652" y="1140173"/>
            <a:ext cx="1518791" cy="712788"/>
          </a:xfrm>
          <a:prstGeom prst="roundRect">
            <a:avLst>
              <a:gd name="adj" fmla="val 12495"/>
            </a:avLst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~ 6 </a:t>
            </a:r>
            <a:r>
              <a:rPr lang="en-US" altLang="ja-JP" dirty="0">
                <a:solidFill>
                  <a:srgbClr val="000000"/>
                </a:solidFill>
              </a:rPr>
              <a:t>hits / MeV</a:t>
            </a:r>
          </a:p>
          <a:p>
            <a:r>
              <a:rPr lang="en-US" altLang="ja-JP" dirty="0" smtClean="0">
                <a:solidFill>
                  <a:srgbClr val="000000"/>
                </a:solidFill>
              </a:rPr>
              <a:t>   (</a:t>
            </a:r>
            <a:r>
              <a:rPr lang="en-US" altLang="ja-JP" dirty="0">
                <a:solidFill>
                  <a:srgbClr val="000000"/>
                </a:solidFill>
              </a:rPr>
              <a:t>SK-I, III, IV)</a:t>
            </a:r>
          </a:p>
        </p:txBody>
      </p:sp>
      <p:sp>
        <p:nvSpPr>
          <p:cNvPr id="26" name="AutoShape 5"/>
          <p:cNvSpPr>
            <a:spLocks noChangeArrowheads="1"/>
          </p:cNvSpPr>
          <p:nvPr/>
        </p:nvSpPr>
        <p:spPr bwMode="auto">
          <a:xfrm>
            <a:off x="618126" y="5657542"/>
            <a:ext cx="5022727" cy="1044553"/>
          </a:xfrm>
          <a:prstGeom prst="roundRect">
            <a:avLst>
              <a:gd name="adj" fmla="val 12495"/>
            </a:avLst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ja-JP" dirty="0" smtClean="0">
              <a:solidFill>
                <a:srgbClr val="000000"/>
              </a:solidFill>
            </a:endParaRPr>
          </a:p>
          <a:p>
            <a:r>
              <a:rPr lang="en-US" altLang="ja-JP" dirty="0" smtClean="0">
                <a:solidFill>
                  <a:srgbClr val="000000"/>
                </a:solidFill>
              </a:rPr>
              <a:t>SK-III resolution  </a:t>
            </a:r>
            <a:r>
              <a:rPr lang="en-US" altLang="ja-JP" dirty="0">
                <a:solidFill>
                  <a:srgbClr val="000000"/>
                </a:solidFill>
              </a:rPr>
              <a:t>10 MeV </a:t>
            </a:r>
            <a:r>
              <a:rPr lang="en-US" altLang="ja-JP" dirty="0" smtClean="0">
                <a:solidFill>
                  <a:srgbClr val="000000"/>
                </a:solidFill>
              </a:rPr>
              <a:t>electrons:      </a:t>
            </a:r>
            <a:r>
              <a:rPr lang="en-US" altLang="ja-JP" dirty="0" smtClean="0">
                <a:solidFill>
                  <a:srgbClr val="008000"/>
                </a:solidFill>
              </a:rPr>
              <a:t>vertex</a:t>
            </a:r>
            <a:r>
              <a:rPr lang="en-US" altLang="ja-JP" dirty="0">
                <a:solidFill>
                  <a:srgbClr val="008000"/>
                </a:solidFill>
              </a:rPr>
              <a:t>: </a:t>
            </a:r>
            <a:r>
              <a:rPr lang="en-US" altLang="ja-JP" dirty="0" smtClean="0">
                <a:solidFill>
                  <a:srgbClr val="008000"/>
                </a:solidFill>
              </a:rPr>
              <a:t>55 cm</a:t>
            </a:r>
            <a:r>
              <a:rPr lang="en-US" altLang="ja-JP" dirty="0" smtClean="0">
                <a:solidFill>
                  <a:srgbClr val="000000"/>
                </a:solidFill>
              </a:rPr>
              <a:t>      </a:t>
            </a:r>
          </a:p>
          <a:p>
            <a:r>
              <a:rPr lang="en-US" altLang="ja-JP" dirty="0">
                <a:solidFill>
                  <a:srgbClr val="000000"/>
                </a:solidFill>
              </a:rPr>
              <a:t>	</a:t>
            </a:r>
            <a:r>
              <a:rPr lang="en-US" altLang="ja-JP" dirty="0" smtClean="0">
                <a:solidFill>
                  <a:srgbClr val="000000"/>
                </a:solidFill>
              </a:rPr>
              <a:t>		                </a:t>
            </a:r>
            <a:r>
              <a:rPr lang="en-US" altLang="ja-JP" dirty="0" smtClean="0">
                <a:solidFill>
                  <a:srgbClr val="000099"/>
                </a:solidFill>
              </a:rPr>
              <a:t>direction</a:t>
            </a:r>
            <a:r>
              <a:rPr lang="en-US" altLang="ja-JP" dirty="0">
                <a:solidFill>
                  <a:srgbClr val="000099"/>
                </a:solidFill>
              </a:rPr>
              <a:t>: </a:t>
            </a:r>
            <a:r>
              <a:rPr lang="en-US" altLang="ja-JP" dirty="0" smtClean="0">
                <a:solidFill>
                  <a:srgbClr val="000099"/>
                </a:solidFill>
              </a:rPr>
              <a:t>23</a:t>
            </a:r>
            <a:r>
              <a:rPr lang="en-US" altLang="ja-JP" baseline="30000" dirty="0" smtClean="0">
                <a:solidFill>
                  <a:srgbClr val="000099"/>
                </a:solidFill>
              </a:rPr>
              <a:t>o</a:t>
            </a:r>
          </a:p>
          <a:p>
            <a:r>
              <a:rPr lang="en-US" altLang="ja-JP" dirty="0" smtClean="0">
                <a:solidFill>
                  <a:srgbClr val="FF3300"/>
                </a:solidFill>
              </a:rPr>
              <a:t>                                                                     energy</a:t>
            </a:r>
            <a:r>
              <a:rPr lang="en-US" altLang="ja-JP" dirty="0">
                <a:solidFill>
                  <a:srgbClr val="FF3300"/>
                </a:solidFill>
              </a:rPr>
              <a:t>: 14%</a:t>
            </a:r>
            <a:r>
              <a:rPr lang="en-US" altLang="ja-JP" dirty="0">
                <a:solidFill>
                  <a:srgbClr val="000000"/>
                </a:solidFill>
              </a:rPr>
              <a:t> </a:t>
            </a:r>
            <a:endParaRPr lang="en-US" altLang="ja-JP" baseline="30000" dirty="0" smtClean="0">
              <a:solidFill>
                <a:srgbClr val="000099"/>
              </a:solidFill>
            </a:endParaRPr>
          </a:p>
          <a:p>
            <a:endParaRPr lang="en-US" altLang="ja-JP" baseline="30000" dirty="0">
              <a:solidFill>
                <a:srgbClr val="000099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20" y="4308768"/>
            <a:ext cx="3008619" cy="2397033"/>
          </a:xfrm>
          <a:prstGeom prst="rect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Rectangle 4"/>
          <p:cNvSpPr>
            <a:spLocks noChangeArrowheads="1"/>
          </p:cNvSpPr>
          <p:nvPr/>
        </p:nvSpPr>
        <p:spPr bwMode="auto">
          <a:xfrm>
            <a:off x="5897820" y="1140173"/>
            <a:ext cx="3008619" cy="304763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en-US" altLang="ja-JP" sz="2400" b="1" dirty="0" smtClean="0">
                <a:solidFill>
                  <a:srgbClr val="000000"/>
                </a:solidFill>
              </a:rPr>
              <a:t>Timing information:</a:t>
            </a:r>
            <a:r>
              <a:rPr lang="en-US" altLang="ja-JP" sz="2400" dirty="0">
                <a:solidFill>
                  <a:srgbClr val="000000"/>
                </a:solidFill>
              </a:rPr>
              <a:t>	</a:t>
            </a:r>
            <a:endParaRPr lang="en-US" altLang="ja-JP" sz="2400" dirty="0" smtClean="0">
              <a:solidFill>
                <a:srgbClr val="000000"/>
              </a:solidFill>
            </a:endParaRPr>
          </a:p>
          <a:p>
            <a:pPr eaLnBrk="0" hangingPunct="0"/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  </a:t>
            </a:r>
            <a:r>
              <a:rPr lang="en-US" altLang="ja-JP" sz="2400" dirty="0" smtClean="0">
                <a:solidFill>
                  <a:srgbClr val="009900"/>
                </a:solidFill>
              </a:rPr>
              <a:t>→ vertex position</a:t>
            </a:r>
          </a:p>
          <a:p>
            <a:pPr eaLnBrk="0" hangingPunct="0"/>
            <a:endParaRPr lang="en-US" altLang="ja-JP" sz="2400" dirty="0" smtClean="0">
              <a:solidFill>
                <a:srgbClr val="000000"/>
              </a:solidFill>
            </a:endParaRPr>
          </a:p>
          <a:p>
            <a:pPr eaLnBrk="0" hangingPunct="0"/>
            <a:r>
              <a:rPr lang="en-US" altLang="ja-JP" sz="2400" b="1" dirty="0" smtClean="0">
                <a:solidFill>
                  <a:srgbClr val="000000"/>
                </a:solidFill>
              </a:rPr>
              <a:t>Ring pattern:</a:t>
            </a:r>
            <a:r>
              <a:rPr lang="en-US" altLang="ja-JP" sz="2400" dirty="0">
                <a:solidFill>
                  <a:srgbClr val="000000"/>
                </a:solidFill>
              </a:rPr>
              <a:t>		</a:t>
            </a:r>
            <a:endParaRPr lang="en-US" altLang="ja-JP" sz="2400" dirty="0" smtClean="0">
              <a:solidFill>
                <a:srgbClr val="000000"/>
              </a:solidFill>
            </a:endParaRPr>
          </a:p>
          <a:p>
            <a:pPr eaLnBrk="0" hangingPunct="0"/>
            <a:r>
              <a:rPr lang="en-US" altLang="ja-JP" sz="2400" dirty="0">
                <a:solidFill>
                  <a:srgbClr val="0070C0"/>
                </a:solidFill>
              </a:rPr>
              <a:t> </a:t>
            </a:r>
            <a:r>
              <a:rPr lang="en-US" altLang="ja-JP" sz="2400" dirty="0" smtClean="0">
                <a:solidFill>
                  <a:srgbClr val="0070C0"/>
                </a:solidFill>
              </a:rPr>
              <a:t>  → direction</a:t>
            </a:r>
          </a:p>
          <a:p>
            <a:pPr eaLnBrk="0" hangingPunct="0"/>
            <a:endParaRPr lang="en-US" altLang="ja-JP" sz="2400" dirty="0">
              <a:solidFill>
                <a:srgbClr val="000000"/>
              </a:solidFill>
            </a:endParaRPr>
          </a:p>
          <a:p>
            <a:pPr eaLnBrk="0" hangingPunct="0"/>
            <a:r>
              <a:rPr lang="en-US" altLang="ja-JP" sz="2400" b="1" dirty="0" smtClean="0">
                <a:solidFill>
                  <a:srgbClr val="000000"/>
                </a:solidFill>
              </a:rPr>
              <a:t>Number </a:t>
            </a:r>
            <a:r>
              <a:rPr lang="en-US" altLang="ja-JP" sz="2400" b="1" dirty="0">
                <a:solidFill>
                  <a:srgbClr val="000000"/>
                </a:solidFill>
              </a:rPr>
              <a:t>of hit 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PMTs:</a:t>
            </a:r>
            <a:r>
              <a:rPr lang="en-US" altLang="ja-JP" sz="2400" dirty="0">
                <a:solidFill>
                  <a:srgbClr val="000000"/>
                </a:solidFill>
              </a:rPr>
              <a:t>	</a:t>
            </a:r>
            <a:endParaRPr lang="en-US" altLang="ja-JP" sz="2400" dirty="0" smtClean="0">
              <a:solidFill>
                <a:srgbClr val="000000"/>
              </a:solidFill>
            </a:endParaRPr>
          </a:p>
          <a:p>
            <a:pPr eaLnBrk="0" hangingPunct="0"/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</a:rPr>
              <a:t>  </a:t>
            </a:r>
            <a:r>
              <a:rPr lang="en-US" altLang="ja-JP" sz="2400" dirty="0" smtClean="0">
                <a:solidFill>
                  <a:srgbClr val="FF0000"/>
                </a:solidFill>
              </a:rPr>
              <a:t>→ energy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466809" y="4592369"/>
            <a:ext cx="21854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SK-IV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Nov. 2010</a:t>
            </a:r>
          </a:p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6372201" y="5877272"/>
            <a:ext cx="1944216" cy="306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851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2" grpId="0" animBg="1"/>
      <p:bldP spid="26" grpId="0" animBg="1"/>
      <p:bldP spid="75781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7" y="1305024"/>
            <a:ext cx="3897313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2701" name="Text Box 13"/>
          <p:cNvSpPr txBox="1">
            <a:spLocks noChangeArrowheads="1"/>
          </p:cNvSpPr>
          <p:nvPr/>
        </p:nvSpPr>
        <p:spPr bwMode="auto">
          <a:xfrm>
            <a:off x="124142" y="200025"/>
            <a:ext cx="8984362" cy="615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155" tIns="40078" rIns="80155" bIns="40078" anchor="ctr"/>
          <a:lstStyle/>
          <a:p>
            <a:pPr defTabSz="393700">
              <a:buClr>
                <a:srgbClr val="000000"/>
              </a:buClr>
              <a:buSzPct val="100000"/>
              <a:buFont typeface="Times New Roman" pitchFamily="-112" charset="0"/>
              <a:buNone/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  <a:tab pos="8883650" algn="l"/>
              </a:tabLst>
              <a:defRPr/>
            </a:pPr>
            <a:r>
              <a:rPr kumimoji="0" lang="en-US" sz="4000" dirty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rPr>
              <a:t>Three-Flavor Analysis </a:t>
            </a:r>
            <a:r>
              <a:rPr kumimoji="0" lang="en-US" sz="4000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rPr>
              <a:t>(including SK-I+II+III)  </a:t>
            </a:r>
            <a:endParaRPr kumimoji="0" lang="en-US" sz="4000" dirty="0">
              <a:solidFill>
                <a:schemeClr val="bg1">
                  <a:lumMod val="50000"/>
                </a:schemeClr>
              </a:solidFill>
              <a:latin typeface="+mj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4998" name="Rectangle 14"/>
          <p:cNvSpPr>
            <a:spLocks noChangeArrowheads="1"/>
          </p:cNvSpPr>
          <p:nvPr/>
        </p:nvSpPr>
        <p:spPr bwMode="auto">
          <a:xfrm>
            <a:off x="1009650" y="1167532"/>
            <a:ext cx="316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4295" tIns="41025" rIns="0" bIns="41025" anchor="ctr">
            <a:spAutoFit/>
          </a:bodyPr>
          <a:lstStyle/>
          <a:p>
            <a:pPr defTabSz="3937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</a:tabLst>
            </a:pPr>
            <a:r>
              <a:rPr kumimoji="0" lang="en-US" sz="19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68, 95, 99.7% C.L.</a:t>
            </a:r>
          </a:p>
        </p:txBody>
      </p:sp>
      <p:sp>
        <p:nvSpPr>
          <p:cNvPr id="84999" name="Text Box 15"/>
          <p:cNvSpPr txBox="1">
            <a:spLocks noChangeArrowheads="1"/>
          </p:cNvSpPr>
          <p:nvPr/>
        </p:nvSpPr>
        <p:spPr bwMode="auto">
          <a:xfrm>
            <a:off x="335758" y="5718959"/>
            <a:ext cx="8479805" cy="7291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 lIns="78893" tIns="41025" rIns="78893" bIns="41025">
            <a:spAutoFit/>
          </a:bodyPr>
          <a:lstStyle>
            <a:lvl1pPr defTabSz="393700"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393700"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dirty="0">
                <a:solidFill>
                  <a:srgbClr val="C00000"/>
                </a:solidFill>
                <a:latin typeface="+mj-lt"/>
                <a:cs typeface="Arial" pitchFamily="34" charset="0"/>
                <a:sym typeface="Symbol"/>
              </a:rPr>
              <a:t> </a:t>
            </a:r>
            <a:r>
              <a:rPr kumimoji="0" lang="en-US" dirty="0" smtClean="0">
                <a:solidFill>
                  <a:srgbClr val="C00000"/>
                </a:solidFill>
                <a:latin typeface="+mj-lt"/>
                <a:cs typeface="Arial" pitchFamily="34" charset="0"/>
                <a:sym typeface="Symbol"/>
              </a:rPr>
              <a:t>             </a:t>
            </a:r>
            <a:r>
              <a:rPr kumimoji="0" lang="en-US" sz="2800" baseline="-25000" dirty="0" smtClean="0">
                <a:solidFill>
                  <a:srgbClr val="C00000"/>
                </a:solidFill>
                <a:latin typeface="+mj-lt"/>
                <a:cs typeface="Arial" pitchFamily="34" charset="0"/>
                <a:sym typeface="Symbol"/>
              </a:rPr>
              <a:t>13</a:t>
            </a:r>
            <a:r>
              <a:rPr kumimoji="0" lang="en-US" sz="2800" dirty="0" smtClean="0">
                <a:solidFill>
                  <a:srgbClr val="C00000"/>
                </a:solidFill>
                <a:latin typeface="+mj-lt"/>
                <a:cs typeface="Arial" pitchFamily="34" charset="0"/>
                <a:sym typeface="Symbol"/>
              </a:rPr>
              <a:t> </a:t>
            </a:r>
            <a:r>
              <a:rPr kumimoji="0" lang="en-US" sz="20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=  9.1</a:t>
            </a:r>
            <a:r>
              <a:rPr kumimoji="0" lang="en-US" sz="2800" baseline="330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+2.9</a:t>
            </a:r>
            <a:r>
              <a:rPr kumimoji="0" lang="en-US" sz="2800" baseline="-330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-4.7</a:t>
            </a:r>
            <a:r>
              <a:rPr kumimoji="0" lang="en-US" baseline="30000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o</a:t>
            </a:r>
            <a:r>
              <a:rPr kumimoji="0" lang="en-US" sz="28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 </a:t>
            </a:r>
            <a:r>
              <a:rPr kumimoji="0" lang="en-US" sz="2000" dirty="0">
                <a:solidFill>
                  <a:srgbClr val="000000"/>
                </a:solidFill>
                <a:latin typeface="+mj-lt"/>
                <a:cs typeface="Arial" pitchFamily="34" charset="0"/>
              </a:rPr>
              <a:t>(</a:t>
            </a:r>
            <a:r>
              <a:rPr kumimoji="0" lang="en-US" dirty="0">
                <a:solidFill>
                  <a:srgbClr val="000000"/>
                </a:solidFill>
                <a:latin typeface="+mj-lt"/>
                <a:cs typeface="Arial" pitchFamily="34" charset="0"/>
              </a:rPr>
              <a:t> &lt; </a:t>
            </a:r>
            <a:r>
              <a:rPr kumimoji="0" lang="en-US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14</a:t>
            </a:r>
            <a:r>
              <a:rPr kumimoji="0" lang="en-US" baseline="30000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o</a:t>
            </a:r>
            <a:r>
              <a:rPr kumimoji="0" lang="en-US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 </a:t>
            </a:r>
            <a:r>
              <a:rPr kumimoji="0" lang="en-US" dirty="0">
                <a:solidFill>
                  <a:srgbClr val="000000"/>
                </a:solidFill>
                <a:latin typeface="+mj-lt"/>
                <a:cs typeface="Arial" pitchFamily="34" charset="0"/>
              </a:rPr>
              <a:t>at 95%C.L</a:t>
            </a:r>
            <a:r>
              <a:rPr kumimoji="0" lang="en-US" dirty="0" smtClean="0">
                <a:solidFill>
                  <a:srgbClr val="000000"/>
                </a:solidFill>
                <a:latin typeface="+mj-lt"/>
                <a:cs typeface="Arial" pitchFamily="34" charset="0"/>
              </a:rPr>
              <a:t>.), but consistent with 0 !</a:t>
            </a:r>
            <a:endParaRPr kumimoji="0" lang="en-US" dirty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85000" name="Text Box 16"/>
          <p:cNvSpPr txBox="1">
            <a:spLocks noChangeArrowheads="1"/>
          </p:cNvSpPr>
          <p:nvPr/>
        </p:nvSpPr>
        <p:spPr bwMode="auto">
          <a:xfrm>
            <a:off x="1872897" y="2014924"/>
            <a:ext cx="1653790" cy="45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893" tIns="53363" rIns="78893" bIns="39447"/>
          <a:lstStyle>
            <a:lvl1pPr defTabSz="393700"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393700"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sz="2000" dirty="0">
                <a:solidFill>
                  <a:srgbClr val="002060"/>
                </a:solidFill>
                <a:latin typeface="+mj-lt"/>
              </a:rPr>
              <a:t>Solar </a:t>
            </a:r>
            <a:r>
              <a:rPr kumimoji="0" lang="en-US" sz="2000" dirty="0" smtClean="0">
                <a:solidFill>
                  <a:srgbClr val="002060"/>
                </a:solidFill>
                <a:latin typeface="+mj-lt"/>
                <a:sym typeface="Symbol"/>
              </a:rPr>
              <a:t>-results </a:t>
            </a:r>
            <a:endParaRPr kumimoji="0" lang="en-US" dirty="0" smtClean="0">
              <a:solidFill>
                <a:srgbClr val="002060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kumimoji="0" lang="en-US" dirty="0">
              <a:solidFill>
                <a:srgbClr val="000000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kumimoji="0" lang="en-US" dirty="0" smtClean="0">
              <a:solidFill>
                <a:srgbClr val="000000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kumimoji="0" lang="en-US" dirty="0">
              <a:solidFill>
                <a:srgbClr val="000000"/>
              </a:solidFill>
            </a:endParaRPr>
          </a:p>
        </p:txBody>
      </p:sp>
      <p:sp>
        <p:nvSpPr>
          <p:cNvPr id="85003" name="Text Box 19"/>
          <p:cNvSpPr txBox="1">
            <a:spLocks noChangeArrowheads="1"/>
          </p:cNvSpPr>
          <p:nvPr/>
        </p:nvSpPr>
        <p:spPr bwMode="auto">
          <a:xfrm>
            <a:off x="-36512" y="762239"/>
            <a:ext cx="1988344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893" tIns="56456" rIns="78893" bIns="39447"/>
          <a:lstStyle>
            <a:lvl1pPr defTabSz="393700"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393700"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7000"/>
            </a:pPr>
            <a:r>
              <a:rPr kumimoji="0" lang="en-US" sz="1800" dirty="0" smtClean="0">
                <a:solidFill>
                  <a:srgbClr val="800000"/>
                </a:solidFill>
              </a:rPr>
              <a:t> arXiv:1010.0118</a:t>
            </a:r>
            <a:endParaRPr kumimoji="0" lang="en-US" sz="1800" dirty="0">
              <a:solidFill>
                <a:srgbClr val="8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699792" y="3316342"/>
            <a:ext cx="111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KamLAND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652901" y="5219908"/>
            <a:ext cx="8556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/>
              <a:t>tan</a:t>
            </a:r>
            <a:r>
              <a:rPr lang="de-DE" b="1" baseline="30000" dirty="0" smtClean="0"/>
              <a:t>2</a:t>
            </a:r>
            <a:r>
              <a:rPr lang="de-DE" b="1" dirty="0" smtClean="0">
                <a:sym typeface="Symbol"/>
              </a:rPr>
              <a:t></a:t>
            </a:r>
            <a:r>
              <a:rPr lang="de-DE" b="1" baseline="-25000" dirty="0" smtClean="0">
                <a:sym typeface="Symbol"/>
              </a:rPr>
              <a:t>12</a:t>
            </a:r>
            <a:endParaRPr lang="de-DE" b="1" baseline="-250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4644009" y="1388443"/>
            <a:ext cx="3999826" cy="4138081"/>
            <a:chOff x="4644009" y="1388443"/>
            <a:chExt cx="3999826" cy="4138081"/>
          </a:xfrm>
        </p:grpSpPr>
        <p:pic>
          <p:nvPicPr>
            <p:cNvPr id="849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260" y="1388443"/>
              <a:ext cx="3965575" cy="4010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84996" name="Group 4"/>
            <p:cNvGrpSpPr>
              <a:grpSpLocks/>
            </p:cNvGrpSpPr>
            <p:nvPr/>
          </p:nvGrpSpPr>
          <p:grpSpPr bwMode="auto">
            <a:xfrm>
              <a:off x="5956300" y="1651521"/>
              <a:ext cx="2503488" cy="841375"/>
              <a:chOff x="4387" y="830"/>
              <a:chExt cx="1844" cy="584"/>
            </a:xfrm>
          </p:grpSpPr>
          <p:sp>
            <p:nvSpPr>
              <p:cNvPr id="85006" name="Rectangle 5"/>
              <p:cNvSpPr>
                <a:spLocks noChangeArrowheads="1"/>
              </p:cNvSpPr>
              <p:nvPr/>
            </p:nvSpPr>
            <p:spPr bwMode="auto">
              <a:xfrm>
                <a:off x="4387" y="830"/>
                <a:ext cx="1844" cy="584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00206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07" name="Line 6"/>
              <p:cNvSpPr>
                <a:spLocks noChangeShapeType="1"/>
              </p:cNvSpPr>
              <p:nvPr/>
            </p:nvSpPr>
            <p:spPr bwMode="auto">
              <a:xfrm>
                <a:off x="4702" y="964"/>
                <a:ext cx="224" cy="0"/>
              </a:xfrm>
              <a:prstGeom prst="line">
                <a:avLst/>
              </a:prstGeom>
              <a:noFill/>
              <a:ln w="57240">
                <a:solidFill>
                  <a:srgbClr val="00206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008" name="Text Box 7"/>
              <p:cNvSpPr txBox="1">
                <a:spLocks noChangeArrowheads="1"/>
              </p:cNvSpPr>
              <p:nvPr/>
            </p:nvSpPr>
            <p:spPr bwMode="auto">
              <a:xfrm>
                <a:off x="4935" y="830"/>
                <a:ext cx="1267" cy="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78893" tIns="41025" rIns="78893" bIns="41025">
                <a:spAutoFit/>
              </a:bodyPr>
              <a:lstStyle>
                <a:lvl1pPr defTabSz="393700" eaLnBrk="0" hangingPunct="0">
                  <a:tabLst>
                    <a:tab pos="635000" algn="l"/>
                    <a:tab pos="1270000" algn="l"/>
                  </a:tabLs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defTabSz="393700" eaLnBrk="0" hangingPunct="0">
                  <a:tabLst>
                    <a:tab pos="635000" algn="l"/>
                    <a:tab pos="1270000" algn="l"/>
                  </a:tabLs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tabLst>
                    <a:tab pos="635000" algn="l"/>
                    <a:tab pos="1270000" algn="l"/>
                  </a:tabLs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tabLst>
                    <a:tab pos="635000" algn="l"/>
                    <a:tab pos="1270000" algn="l"/>
                  </a:tabLs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tabLst>
                    <a:tab pos="635000" algn="l"/>
                    <a:tab pos="1270000" algn="l"/>
                  </a:tabLs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35000" algn="l"/>
                    <a:tab pos="1270000" algn="l"/>
                  </a:tabLs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35000" algn="l"/>
                    <a:tab pos="1270000" algn="l"/>
                  </a:tabLs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35000" algn="l"/>
                    <a:tab pos="1270000" algn="l"/>
                  </a:tabLs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35000" algn="l"/>
                    <a:tab pos="1270000" algn="l"/>
                  </a:tabLs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kumimoji="0" lang="en-US" sz="1600" dirty="0">
                    <a:solidFill>
                      <a:srgbClr val="000000"/>
                    </a:solidFill>
                  </a:rPr>
                  <a:t>Solar global</a:t>
                </a:r>
              </a:p>
              <a:p>
                <a:pPr eaLnBrk="1" hangingPunct="1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kumimoji="0" lang="en-US" sz="1600" dirty="0" err="1">
                    <a:solidFill>
                      <a:srgbClr val="000000"/>
                    </a:solidFill>
                  </a:rPr>
                  <a:t>KamLAND</a:t>
                </a:r>
                <a:endParaRPr kumimoji="0" lang="en-US" sz="1600" dirty="0">
                  <a:solidFill>
                    <a:srgbClr val="000000"/>
                  </a:solidFill>
                </a:endParaRPr>
              </a:p>
              <a:p>
                <a:pPr eaLnBrk="1" hangingPunct="1"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kumimoji="0" lang="en-US" sz="1600" dirty="0" err="1">
                    <a:solidFill>
                      <a:srgbClr val="000000"/>
                    </a:solidFill>
                  </a:rPr>
                  <a:t>Solar+KamLAND</a:t>
                </a:r>
                <a:endParaRPr kumimoji="0"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009" name="Line 8"/>
              <p:cNvSpPr>
                <a:spLocks noChangeShapeType="1"/>
              </p:cNvSpPr>
              <p:nvPr/>
            </p:nvSpPr>
            <p:spPr bwMode="auto">
              <a:xfrm>
                <a:off x="4702" y="1145"/>
                <a:ext cx="224" cy="0"/>
              </a:xfrm>
              <a:prstGeom prst="line">
                <a:avLst/>
              </a:prstGeom>
              <a:noFill/>
              <a:ln w="19080">
                <a:solidFill>
                  <a:srgbClr val="00206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5010" name="Oval 9"/>
              <p:cNvSpPr>
                <a:spLocks noChangeArrowheads="1"/>
              </p:cNvSpPr>
              <p:nvPr/>
            </p:nvSpPr>
            <p:spPr bwMode="auto">
              <a:xfrm>
                <a:off x="4702" y="1235"/>
                <a:ext cx="224" cy="134"/>
              </a:xfrm>
              <a:prstGeom prst="ellipse">
                <a:avLst/>
              </a:prstGeom>
              <a:solidFill>
                <a:srgbClr val="9C9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1" name="Freeform 10"/>
              <p:cNvSpPr>
                <a:spLocks noChangeArrowheads="1"/>
              </p:cNvSpPr>
              <p:nvPr/>
            </p:nvSpPr>
            <p:spPr bwMode="auto">
              <a:xfrm>
                <a:off x="4432" y="874"/>
                <a:ext cx="134" cy="134"/>
              </a:xfrm>
              <a:custGeom>
                <a:avLst/>
                <a:gdLst>
                  <a:gd name="T0" fmla="*/ 0 w 214315"/>
                  <a:gd name="T1" fmla="*/ 0 h 214315"/>
                  <a:gd name="T2" fmla="*/ 0 w 214315"/>
                  <a:gd name="T3" fmla="*/ 0 h 214315"/>
                  <a:gd name="T4" fmla="*/ 0 w 214315"/>
                  <a:gd name="T5" fmla="*/ 0 h 214315"/>
                  <a:gd name="T6" fmla="*/ 0 w 214315"/>
                  <a:gd name="T7" fmla="*/ 0 h 214315"/>
                  <a:gd name="T8" fmla="*/ 0 w 214315"/>
                  <a:gd name="T9" fmla="*/ 0 h 214315"/>
                  <a:gd name="T10" fmla="*/ 0 w 214315"/>
                  <a:gd name="T11" fmla="*/ 0 h 214315"/>
                  <a:gd name="T12" fmla="*/ 0 w 214315"/>
                  <a:gd name="T13" fmla="*/ 0 h 214315"/>
                  <a:gd name="T14" fmla="*/ 0 w 214315"/>
                  <a:gd name="T15" fmla="*/ 0 h 214315"/>
                  <a:gd name="T16" fmla="*/ 0 w 214315"/>
                  <a:gd name="T17" fmla="*/ 0 h 214315"/>
                  <a:gd name="T18" fmla="*/ 0 w 214315"/>
                  <a:gd name="T19" fmla="*/ 0 h 2143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65574 w 214315"/>
                  <a:gd name="T31" fmla="*/ 81568 h 214315"/>
                  <a:gd name="T32" fmla="*/ 148741 w 214315"/>
                  <a:gd name="T33" fmla="*/ 163135 h 2143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4315" h="214315">
                    <a:moveTo>
                      <a:pt x="0" y="81861"/>
                    </a:moveTo>
                    <a:lnTo>
                      <a:pt x="81862" y="81861"/>
                    </a:lnTo>
                    <a:lnTo>
                      <a:pt x="107158" y="0"/>
                    </a:lnTo>
                    <a:lnTo>
                      <a:pt x="132453" y="81861"/>
                    </a:lnTo>
                    <a:lnTo>
                      <a:pt x="214315" y="81861"/>
                    </a:lnTo>
                    <a:lnTo>
                      <a:pt x="148087" y="132453"/>
                    </a:lnTo>
                    <a:lnTo>
                      <a:pt x="173385" y="214314"/>
                    </a:lnTo>
                    <a:lnTo>
                      <a:pt x="107158" y="163721"/>
                    </a:lnTo>
                    <a:lnTo>
                      <a:pt x="40930" y="214314"/>
                    </a:lnTo>
                    <a:lnTo>
                      <a:pt x="66228" y="132453"/>
                    </a:lnTo>
                    <a:close/>
                  </a:path>
                </a:pathLst>
              </a:custGeom>
              <a:solidFill>
                <a:srgbClr val="000000"/>
              </a:solidFill>
              <a:ln w="255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2" name="Oval 11"/>
              <p:cNvSpPr>
                <a:spLocks noChangeArrowheads="1"/>
              </p:cNvSpPr>
              <p:nvPr/>
            </p:nvSpPr>
            <p:spPr bwMode="auto">
              <a:xfrm>
                <a:off x="4477" y="1269"/>
                <a:ext cx="56" cy="61"/>
              </a:xfrm>
              <a:prstGeom prst="ellipse">
                <a:avLst/>
              </a:prstGeom>
              <a:solidFill>
                <a:srgbClr val="000000"/>
              </a:solidFill>
              <a:ln w="255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13" name="Rectangle 12"/>
              <p:cNvSpPr>
                <a:spLocks noChangeArrowheads="1"/>
              </p:cNvSpPr>
              <p:nvPr/>
            </p:nvSpPr>
            <p:spPr bwMode="auto">
              <a:xfrm>
                <a:off x="4460" y="1102"/>
                <a:ext cx="89" cy="89"/>
              </a:xfrm>
              <a:prstGeom prst="rect">
                <a:avLst/>
              </a:prstGeom>
              <a:solidFill>
                <a:srgbClr val="000000"/>
              </a:solidFill>
              <a:ln w="255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5004" name="Text Box 20"/>
            <p:cNvSpPr txBox="1">
              <a:spLocks noChangeArrowheads="1"/>
            </p:cNvSpPr>
            <p:nvPr/>
          </p:nvSpPr>
          <p:spPr bwMode="auto">
            <a:xfrm>
              <a:off x="6483350" y="2636912"/>
              <a:ext cx="1976438" cy="32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8893" tIns="53363" rIns="78893" bIns="39447"/>
            <a:lstStyle>
              <a:lvl1pPr defTabSz="393700" eaLnBrk="0" hangingPunct="0"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393700" eaLnBrk="0" hangingPunct="0"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sz="1600" b="1" dirty="0">
                  <a:solidFill>
                    <a:srgbClr val="00AE00"/>
                  </a:solidFill>
                </a:rPr>
                <a:t>Preliminary 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7748765" y="5157192"/>
              <a:ext cx="8556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tan</a:t>
              </a:r>
              <a:r>
                <a:rPr lang="de-DE" b="1" baseline="30000" dirty="0" smtClean="0"/>
                <a:t>2</a:t>
              </a:r>
              <a:r>
                <a:rPr lang="de-DE" b="1" dirty="0" smtClean="0">
                  <a:sym typeface="Symbol"/>
                </a:rPr>
                <a:t></a:t>
              </a:r>
              <a:r>
                <a:rPr lang="de-DE" b="1" baseline="-25000" dirty="0" smtClean="0">
                  <a:sym typeface="Symbol"/>
                </a:rPr>
                <a:t>12</a:t>
              </a:r>
              <a:endParaRPr lang="de-DE" b="1" baseline="-25000" dirty="0"/>
            </a:p>
          </p:txBody>
        </p:sp>
        <p:sp>
          <p:nvSpPr>
            <p:cNvPr id="22" name="Textfeld 21"/>
            <p:cNvSpPr txBox="1"/>
            <p:nvPr/>
          </p:nvSpPr>
          <p:spPr>
            <a:xfrm rot="16200000">
              <a:off x="4422954" y="1646655"/>
              <a:ext cx="8114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sin</a:t>
              </a:r>
              <a:r>
                <a:rPr lang="de-DE" b="1" baseline="30000" dirty="0" smtClean="0"/>
                <a:t>2</a:t>
              </a:r>
              <a:r>
                <a:rPr lang="de-DE" b="1" dirty="0" smtClean="0">
                  <a:sym typeface="Symbol"/>
                </a:rPr>
                <a:t></a:t>
              </a:r>
              <a:r>
                <a:rPr lang="de-DE" b="1" baseline="-25000" dirty="0" smtClean="0">
                  <a:sym typeface="Symbol"/>
                </a:rPr>
                <a:t>13</a:t>
              </a:r>
              <a:endParaRPr lang="de-DE" b="1" baseline="-25000" dirty="0"/>
            </a:p>
          </p:txBody>
        </p:sp>
      </p:grpSp>
      <p:sp>
        <p:nvSpPr>
          <p:cNvPr id="23" name="Textfeld 22"/>
          <p:cNvSpPr txBox="1"/>
          <p:nvPr/>
        </p:nvSpPr>
        <p:spPr>
          <a:xfrm rot="16200000">
            <a:off x="-161696" y="1830258"/>
            <a:ext cx="13211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ym typeface="Symbol"/>
              </a:rPr>
              <a:t>m</a:t>
            </a:r>
            <a:r>
              <a:rPr lang="de-DE" b="1" baseline="30000" dirty="0" smtClean="0">
                <a:sym typeface="Symbol"/>
              </a:rPr>
              <a:t>2</a:t>
            </a:r>
            <a:r>
              <a:rPr lang="de-DE" b="1" baseline="-25000" dirty="0" smtClean="0">
                <a:sym typeface="Symbol"/>
              </a:rPr>
              <a:t>12</a:t>
            </a:r>
            <a:r>
              <a:rPr lang="de-DE" b="1" dirty="0" smtClean="0">
                <a:sym typeface="Symbol"/>
              </a:rPr>
              <a:t> [eV</a:t>
            </a:r>
            <a:r>
              <a:rPr lang="de-DE" b="1" baseline="30000" dirty="0" smtClean="0">
                <a:sym typeface="Symbol"/>
              </a:rPr>
              <a:t>2</a:t>
            </a:r>
            <a:r>
              <a:rPr lang="de-DE" b="1" dirty="0" smtClean="0">
                <a:sym typeface="Symbol"/>
              </a:rPr>
              <a:t>]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9856195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8" descr="Picture 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/>
          <a:stretch/>
        </p:blipFill>
        <p:spPr bwMode="auto">
          <a:xfrm>
            <a:off x="104775" y="1734822"/>
            <a:ext cx="4924425" cy="484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8973213" cy="714375"/>
          </a:xfr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ja-JP" sz="4000" dirty="0">
                <a:solidFill>
                  <a:schemeClr val="bg1">
                    <a:lumMod val="50000"/>
                  </a:schemeClr>
                </a:solidFill>
              </a:rPr>
              <a:t>Zenith </a:t>
            </a:r>
            <a:r>
              <a:rPr lang="en-US" altLang="ja-JP" sz="4000" dirty="0" smtClean="0">
                <a:solidFill>
                  <a:schemeClr val="bg1">
                    <a:lumMod val="50000"/>
                  </a:schemeClr>
                </a:solidFill>
              </a:rPr>
              <a:t>angle distributions atmospheric </a:t>
            </a:r>
            <a:r>
              <a:rPr lang="en-US" altLang="ja-JP" sz="4000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’s</a:t>
            </a:r>
            <a:endParaRPr lang="en-US" altLang="ja-JP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085" name="Text Box 13"/>
          <p:cNvSpPr txBox="1">
            <a:spLocks noChangeArrowheads="1"/>
          </p:cNvSpPr>
          <p:nvPr/>
        </p:nvSpPr>
        <p:spPr bwMode="auto">
          <a:xfrm>
            <a:off x="1763688" y="1023119"/>
            <a:ext cx="4875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i="1" dirty="0" smtClean="0">
                <a:latin typeface="+mj-lt"/>
              </a:rPr>
              <a:t>Super-</a:t>
            </a:r>
            <a:r>
              <a:rPr lang="en-US" altLang="ja-JP" i="1" dirty="0" err="1" smtClean="0">
                <a:latin typeface="+mj-lt"/>
              </a:rPr>
              <a:t>Kamiokande</a:t>
            </a:r>
            <a:r>
              <a:rPr lang="en-US" altLang="ja-JP" i="1" dirty="0" smtClean="0">
                <a:latin typeface="+mj-lt"/>
              </a:rPr>
              <a:t> I+II+III, 2806 days</a:t>
            </a:r>
            <a:endParaRPr lang="en-US" altLang="ja-JP" i="1" dirty="0">
              <a:latin typeface="+mj-lt"/>
            </a:endParaRPr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5882607" y="2204864"/>
            <a:ext cx="3603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6228184" y="1916832"/>
            <a:ext cx="272414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rgbClr val="000000"/>
                </a:solidFill>
                <a:latin typeface="+mj-lt"/>
                <a:sym typeface="Symbol"/>
              </a:rPr>
              <a:t></a:t>
            </a:r>
            <a:r>
              <a:rPr lang="en-US" altLang="ja-JP" baseline="-25000" dirty="0">
                <a:solidFill>
                  <a:srgbClr val="000000"/>
                </a:solidFill>
                <a:latin typeface="+mj-lt"/>
                <a:sym typeface="Symbol"/>
              </a:rPr>
              <a:t></a:t>
            </a:r>
            <a:r>
              <a:rPr lang="en-US" altLang="ja-JP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en-US" altLang="ja-JP" dirty="0" smtClean="0">
                <a:solidFill>
                  <a:srgbClr val="000000"/>
                </a:solidFill>
                <a:latin typeface="+mj-lt"/>
                <a:sym typeface="Symbol"/>
              </a:rPr>
              <a:t></a:t>
            </a:r>
            <a:r>
              <a:rPr lang="en-US" altLang="ja-JP" baseline="-25000" dirty="0" smtClean="0">
                <a:solidFill>
                  <a:srgbClr val="000000"/>
                </a:solidFill>
                <a:latin typeface="+mj-lt"/>
                <a:sym typeface="Symbol"/>
              </a:rPr>
              <a:t></a:t>
            </a:r>
            <a:r>
              <a:rPr lang="en-US" altLang="ja-JP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+mj-lt"/>
              </a:rPr>
              <a:t>oscillation </a:t>
            </a:r>
            <a:r>
              <a:rPr lang="en-US" altLang="ja-JP" dirty="0" smtClean="0">
                <a:solidFill>
                  <a:srgbClr val="000000"/>
                </a:solidFill>
                <a:latin typeface="+mj-lt"/>
              </a:rPr>
              <a:t>(fit)</a:t>
            </a:r>
            <a:endParaRPr lang="en-US" altLang="ja-JP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ja-JP" dirty="0">
                <a:solidFill>
                  <a:srgbClr val="000000"/>
                </a:solidFill>
                <a:latin typeface="+mj-lt"/>
              </a:rPr>
              <a:t>n</a:t>
            </a:r>
            <a:r>
              <a:rPr lang="en-US" altLang="ja-JP" dirty="0" smtClean="0">
                <a:solidFill>
                  <a:srgbClr val="000000"/>
                </a:solidFill>
                <a:latin typeface="+mj-lt"/>
              </a:rPr>
              <a:t>o oscillation</a:t>
            </a:r>
          </a:p>
        </p:txBody>
      </p:sp>
      <p:sp>
        <p:nvSpPr>
          <p:cNvPr id="13" name="AutoShape 19"/>
          <p:cNvSpPr>
            <a:spLocks noChangeArrowheads="1"/>
          </p:cNvSpPr>
          <p:nvPr/>
        </p:nvSpPr>
        <p:spPr bwMode="auto">
          <a:xfrm>
            <a:off x="765175" y="6096000"/>
            <a:ext cx="149225" cy="157163"/>
          </a:xfrm>
          <a:prstGeom prst="upArrow">
            <a:avLst>
              <a:gd name="adj1" fmla="val 38231"/>
              <a:gd name="adj2" fmla="val 54686"/>
            </a:avLst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ja-JP" altLang="en-US" sz="180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AutoShape 20"/>
          <p:cNvSpPr>
            <a:spLocks noChangeArrowheads="1"/>
          </p:cNvSpPr>
          <p:nvPr/>
        </p:nvSpPr>
        <p:spPr bwMode="auto">
          <a:xfrm rot="10800000">
            <a:off x="2286000" y="6096000"/>
            <a:ext cx="147638" cy="157163"/>
          </a:xfrm>
          <a:prstGeom prst="upArrow">
            <a:avLst>
              <a:gd name="adj1" fmla="val 38241"/>
              <a:gd name="adj2" fmla="val 47701"/>
            </a:avLst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>
              <a:defRPr/>
            </a:pPr>
            <a:endParaRPr lang="ja-JP" altLang="en-US" sz="180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094" name="Line 7"/>
          <p:cNvSpPr>
            <a:spLocks noChangeShapeType="1"/>
          </p:cNvSpPr>
          <p:nvPr/>
        </p:nvSpPr>
        <p:spPr bwMode="auto">
          <a:xfrm>
            <a:off x="5903987" y="2564904"/>
            <a:ext cx="360362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" name="AutoShape 20"/>
          <p:cNvSpPr>
            <a:spLocks noChangeArrowheads="1"/>
          </p:cNvSpPr>
          <p:nvPr/>
        </p:nvSpPr>
        <p:spPr bwMode="auto">
          <a:xfrm rot="16200000">
            <a:off x="1528763" y="6091237"/>
            <a:ext cx="147638" cy="157163"/>
          </a:xfrm>
          <a:prstGeom prst="upArrow">
            <a:avLst>
              <a:gd name="adj1" fmla="val 38241"/>
              <a:gd name="adj2" fmla="val 47701"/>
            </a:avLst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 sz="1800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096" name="テキスト ボックス 30"/>
          <p:cNvSpPr txBox="1">
            <a:spLocks noChangeArrowheads="1"/>
          </p:cNvSpPr>
          <p:nvPr/>
        </p:nvSpPr>
        <p:spPr bwMode="auto">
          <a:xfrm>
            <a:off x="1428750" y="4365104"/>
            <a:ext cx="857250" cy="369888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1800" b="1" dirty="0">
                <a:solidFill>
                  <a:srgbClr val="000000"/>
                </a:solidFill>
              </a:rPr>
              <a:t>e-like</a:t>
            </a:r>
          </a:p>
        </p:txBody>
      </p:sp>
      <p:sp>
        <p:nvSpPr>
          <p:cNvPr id="2" name="Rechteck 1"/>
          <p:cNvSpPr/>
          <p:nvPr/>
        </p:nvSpPr>
        <p:spPr>
          <a:xfrm>
            <a:off x="2699792" y="1828800"/>
            <a:ext cx="2232248" cy="474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092" name="Rectangle 25"/>
          <p:cNvSpPr>
            <a:spLocks noChangeArrowheads="1"/>
          </p:cNvSpPr>
          <p:nvPr/>
        </p:nvSpPr>
        <p:spPr bwMode="auto">
          <a:xfrm>
            <a:off x="104775" y="1734822"/>
            <a:ext cx="2734469" cy="4818378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 sz="1800">
              <a:solidFill>
                <a:srgbClr val="000000"/>
              </a:solidFill>
            </a:endParaRPr>
          </a:p>
        </p:txBody>
      </p:sp>
      <p:pic>
        <p:nvPicPr>
          <p:cNvPr id="26" name="Picture 28" descr="Picture 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946"/>
          <a:stretch/>
        </p:blipFill>
        <p:spPr bwMode="auto">
          <a:xfrm>
            <a:off x="3360532" y="1734822"/>
            <a:ext cx="2462213" cy="479322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0" name="テキスト ボックス 20"/>
          <p:cNvSpPr txBox="1">
            <a:spLocks noChangeArrowheads="1"/>
          </p:cNvSpPr>
          <p:nvPr/>
        </p:nvSpPr>
        <p:spPr bwMode="auto">
          <a:xfrm>
            <a:off x="4671459" y="5085184"/>
            <a:ext cx="857250" cy="369888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1800" b="1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altLang="ja-JP" sz="1800" b="1">
                <a:solidFill>
                  <a:srgbClr val="000000"/>
                </a:solidFill>
              </a:rPr>
              <a:t>-like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4355976" y="3525035"/>
            <a:ext cx="4596353" cy="2850011"/>
            <a:chOff x="4355976" y="3525035"/>
            <a:chExt cx="4596353" cy="2850011"/>
          </a:xfrm>
        </p:grpSpPr>
        <p:sp>
          <p:nvSpPr>
            <p:cNvPr id="4" name="Textfeld 3"/>
            <p:cNvSpPr txBox="1"/>
            <p:nvPr/>
          </p:nvSpPr>
          <p:spPr>
            <a:xfrm>
              <a:off x="6058899" y="3525035"/>
              <a:ext cx="2893430" cy="2850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ja-JP" sz="2400" b="1" dirty="0">
                  <a:solidFill>
                    <a:srgbClr val="000000"/>
                  </a:solidFill>
                </a:rPr>
                <a:t>Clear </a:t>
              </a:r>
              <a:r>
                <a:rPr lang="en-US" altLang="ja-JP" sz="2400" b="1" dirty="0">
                  <a:solidFill>
                    <a:srgbClr val="000000"/>
                  </a:solidFill>
                  <a:sym typeface="Symbol"/>
                </a:rPr>
                <a:t> </a:t>
              </a:r>
              <a:r>
                <a:rPr lang="en-US" altLang="ja-JP" sz="2400" b="1" dirty="0" smtClean="0">
                  <a:solidFill>
                    <a:srgbClr val="000000"/>
                  </a:solidFill>
                  <a:sym typeface="Symbol"/>
                </a:rPr>
                <a:t>deficit !</a:t>
              </a:r>
              <a:endParaRPr lang="en-US" altLang="ja-JP" sz="2400" b="1" dirty="0">
                <a:solidFill>
                  <a:srgbClr val="000000"/>
                </a:solidFill>
                <a:sym typeface="Symbol"/>
              </a:endParaRPr>
            </a:p>
            <a:p>
              <a:pPr>
                <a:lnSpc>
                  <a:spcPct val="120000"/>
                </a:lnSpc>
              </a:pPr>
              <a:r>
                <a:rPr lang="en-US" altLang="ja-JP" sz="2400" b="1" dirty="0">
                  <a:solidFill>
                    <a:srgbClr val="000000"/>
                  </a:solidFill>
                  <a:sym typeface="Symbol"/>
                </a:rPr>
                <a:t>No     e  </a:t>
              </a:r>
              <a:r>
                <a:rPr lang="en-US" altLang="ja-JP" sz="2400" b="1" dirty="0" smtClean="0">
                  <a:solidFill>
                    <a:srgbClr val="000000"/>
                  </a:solidFill>
                  <a:sym typeface="Symbol"/>
                </a:rPr>
                <a:t>deficit !</a:t>
              </a:r>
              <a:endParaRPr lang="en-US" altLang="ja-JP" sz="2400" b="1" dirty="0">
                <a:solidFill>
                  <a:srgbClr val="000000"/>
                </a:solidFill>
                <a:sym typeface="Symbol"/>
              </a:endParaRPr>
            </a:p>
            <a:p>
              <a:r>
                <a:rPr lang="en-US" altLang="ja-JP" sz="2400" dirty="0">
                  <a:solidFill>
                    <a:srgbClr val="000000"/>
                  </a:solidFill>
                  <a:sym typeface="Symbol"/>
                </a:rPr>
                <a:t>→</a:t>
              </a:r>
              <a:r>
                <a:rPr lang="en-US" altLang="ja-JP" sz="4000" dirty="0">
                  <a:solidFill>
                    <a:srgbClr val="000000"/>
                  </a:solidFill>
                  <a:sym typeface="Symbol"/>
                </a:rPr>
                <a:t> </a:t>
              </a:r>
              <a:r>
                <a:rPr lang="en-US" altLang="ja-JP" sz="2400" dirty="0">
                  <a:solidFill>
                    <a:srgbClr val="000000"/>
                  </a:solidFill>
                  <a:sym typeface="Symbol"/>
                </a:rPr>
                <a:t>determine </a:t>
              </a:r>
              <a:r>
                <a:rPr lang="en-US" altLang="ja-JP" sz="2400" baseline="-25000" dirty="0" smtClean="0">
                  <a:solidFill>
                    <a:srgbClr val="000000"/>
                  </a:solidFill>
                  <a:sym typeface="Symbol"/>
                </a:rPr>
                <a:t>23</a:t>
              </a:r>
            </a:p>
            <a:p>
              <a:r>
                <a:rPr lang="en-US" altLang="ja-JP" sz="2400" baseline="-25000" dirty="0">
                  <a:solidFill>
                    <a:srgbClr val="000000"/>
                  </a:solidFill>
                  <a:sym typeface="Symbol"/>
                </a:rPr>
                <a:t>	</a:t>
              </a:r>
              <a:r>
                <a:rPr lang="en-US" altLang="ja-JP" sz="2400" baseline="-25000" dirty="0" smtClean="0">
                  <a:solidFill>
                    <a:srgbClr val="000000"/>
                  </a:solidFill>
                  <a:sym typeface="Symbol"/>
                </a:rPr>
                <a:t>                  </a:t>
              </a:r>
              <a:r>
                <a:rPr lang="en-US" altLang="ja-JP" sz="2400" dirty="0" smtClean="0">
                  <a:solidFill>
                    <a:srgbClr val="000000"/>
                  </a:solidFill>
                  <a:sym typeface="Symbol"/>
                </a:rPr>
                <a:t>m</a:t>
              </a:r>
              <a:r>
                <a:rPr lang="en-US" altLang="ja-JP" sz="2400" baseline="30000" dirty="0" smtClean="0">
                  <a:solidFill>
                    <a:srgbClr val="000000"/>
                  </a:solidFill>
                  <a:sym typeface="Symbol"/>
                </a:rPr>
                <a:t>2</a:t>
              </a:r>
              <a:r>
                <a:rPr lang="en-US" altLang="ja-JP" sz="2400" baseline="-25000" dirty="0" smtClean="0">
                  <a:solidFill>
                    <a:srgbClr val="000000"/>
                  </a:solidFill>
                  <a:sym typeface="Symbol"/>
                </a:rPr>
                <a:t>23</a:t>
              </a:r>
              <a:endParaRPr lang="en-US" altLang="ja-JP" sz="2400" baseline="-25000" dirty="0">
                <a:solidFill>
                  <a:srgbClr val="000000"/>
                </a:solidFill>
                <a:sym typeface="Symbol"/>
              </a:endParaRPr>
            </a:p>
            <a:p>
              <a:pPr>
                <a:lnSpc>
                  <a:spcPct val="120000"/>
                </a:lnSpc>
              </a:pPr>
              <a:r>
                <a:rPr lang="en-US" altLang="ja-JP" sz="2400" dirty="0">
                  <a:solidFill>
                    <a:srgbClr val="000000"/>
                  </a:solidFill>
                  <a:sym typeface="Symbol"/>
                </a:rPr>
                <a:t>→  limit </a:t>
              </a:r>
              <a:r>
                <a:rPr lang="en-US" altLang="ja-JP" sz="2400" baseline="-25000" dirty="0">
                  <a:solidFill>
                    <a:srgbClr val="000000"/>
                  </a:solidFill>
                  <a:sym typeface="Symbol"/>
                </a:rPr>
                <a:t>13</a:t>
              </a:r>
              <a:r>
                <a:rPr lang="en-US" altLang="ja-JP" sz="2400" dirty="0">
                  <a:solidFill>
                    <a:srgbClr val="000000"/>
                  </a:solidFill>
                  <a:sym typeface="Symbol"/>
                </a:rPr>
                <a:t>, </a:t>
              </a:r>
            </a:p>
            <a:p>
              <a:pPr>
                <a:lnSpc>
                  <a:spcPct val="120000"/>
                </a:lnSpc>
              </a:pPr>
              <a:r>
                <a:rPr lang="en-US" altLang="ja-JP" sz="2400" dirty="0">
                  <a:solidFill>
                    <a:srgbClr val="000000"/>
                  </a:solidFill>
                  <a:sym typeface="Symbol"/>
                </a:rPr>
                <a:t>→ observe </a:t>
              </a:r>
              <a:r>
                <a:rPr lang="en-US" altLang="ja-JP" sz="2400" baseline="-25000" dirty="0">
                  <a:solidFill>
                    <a:srgbClr val="000000"/>
                  </a:solidFill>
                  <a:sym typeface="Symbol"/>
                </a:rPr>
                <a:t> </a:t>
              </a:r>
              <a:r>
                <a:rPr lang="en-US" altLang="ja-JP" sz="2400" dirty="0">
                  <a:solidFill>
                    <a:srgbClr val="000000"/>
                  </a:solidFill>
                  <a:sym typeface="Symbol"/>
                </a:rPr>
                <a:t>? </a:t>
              </a:r>
              <a:endParaRPr lang="en-US" altLang="ja-JP" sz="2400" baseline="-25000" dirty="0">
                <a:solidFill>
                  <a:srgbClr val="000000"/>
                </a:solidFill>
              </a:endParaRPr>
            </a:p>
          </p:txBody>
        </p:sp>
        <p:cxnSp>
          <p:nvCxnSpPr>
            <p:cNvPr id="6" name="Gerade Verbindung mit Pfeil 5"/>
            <p:cNvCxnSpPr/>
            <p:nvPr/>
          </p:nvCxnSpPr>
          <p:spPr>
            <a:xfrm flipH="1">
              <a:off x="4355976" y="3789040"/>
              <a:ext cx="1706812" cy="108012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500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17" descr="cont_sn223-dm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97" y="976313"/>
            <a:ext cx="302577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4" descr="cont_sn13-dc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6" y="980728"/>
            <a:ext cx="2986087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8" name="グループ化 20"/>
          <p:cNvGrpSpPr>
            <a:grpSpLocks/>
          </p:cNvGrpSpPr>
          <p:nvPr/>
        </p:nvGrpSpPr>
        <p:grpSpPr bwMode="auto">
          <a:xfrm>
            <a:off x="6935788" y="2270125"/>
            <a:ext cx="1643062" cy="1149350"/>
            <a:chOff x="7358082" y="1214422"/>
            <a:chExt cx="1643062" cy="1148656"/>
          </a:xfrm>
        </p:grpSpPr>
        <p:sp>
          <p:nvSpPr>
            <p:cNvPr id="40" name="角丸四角形 39"/>
            <p:cNvSpPr/>
            <p:nvPr/>
          </p:nvSpPr>
          <p:spPr bwMode="auto">
            <a:xfrm>
              <a:off x="7358082" y="1214422"/>
              <a:ext cx="1643062" cy="107091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600">
                <a:solidFill>
                  <a:srgbClr val="FFFFFF"/>
                </a:solidFill>
                <a:cs typeface="ＭＳ Ｐゴシック" pitchFamily="-112" charset="-128"/>
              </a:endParaRPr>
            </a:p>
          </p:txBody>
        </p:sp>
        <p:grpSp>
          <p:nvGrpSpPr>
            <p:cNvPr id="51242" name="グループ化 7"/>
            <p:cNvGrpSpPr>
              <a:grpSpLocks/>
            </p:cNvGrpSpPr>
            <p:nvPr/>
          </p:nvGrpSpPr>
          <p:grpSpPr bwMode="auto">
            <a:xfrm>
              <a:off x="7497782" y="1285860"/>
              <a:ext cx="1489839" cy="1077218"/>
              <a:chOff x="3013366" y="142852"/>
              <a:chExt cx="1489850" cy="1077225"/>
            </a:xfrm>
          </p:grpSpPr>
          <p:grpSp>
            <p:nvGrpSpPr>
              <p:cNvPr id="51243" name="グループ化 5"/>
              <p:cNvGrpSpPr>
                <a:grpSpLocks/>
              </p:cNvGrpSpPr>
              <p:nvPr/>
            </p:nvGrpSpPr>
            <p:grpSpPr bwMode="auto">
              <a:xfrm>
                <a:off x="3013366" y="142852"/>
                <a:ext cx="1489850" cy="1077225"/>
                <a:chOff x="4075110" y="1785925"/>
                <a:chExt cx="1612196" cy="1254174"/>
              </a:xfrm>
            </p:grpSpPr>
            <p:sp>
              <p:nvSpPr>
                <p:cNvPr id="51246" name="テキスト ボックス 44"/>
                <p:cNvSpPr txBox="1">
                  <a:spLocks noChangeArrowheads="1"/>
                </p:cNvSpPr>
                <p:nvPr/>
              </p:nvSpPr>
              <p:spPr bwMode="auto">
                <a:xfrm>
                  <a:off x="4571576" y="1785874"/>
                  <a:ext cx="1114903" cy="1254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37931725" indent="-37474525"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ja-JP" sz="1600" dirty="0">
                      <a:solidFill>
                        <a:srgbClr val="00B050"/>
                      </a:solidFill>
                    </a:rPr>
                    <a:t>99% C.L.</a:t>
                  </a:r>
                </a:p>
                <a:p>
                  <a:pPr eaLnBrk="1" hangingPunct="1"/>
                  <a:r>
                    <a:rPr lang="en-US" altLang="ja-JP" sz="1600" dirty="0">
                      <a:solidFill>
                        <a:srgbClr val="FF0000"/>
                      </a:solidFill>
                    </a:rPr>
                    <a:t>90% C.L.</a:t>
                  </a:r>
                </a:p>
                <a:p>
                  <a:pPr eaLnBrk="1" hangingPunct="1"/>
                  <a:r>
                    <a:rPr lang="en-US" altLang="ja-JP" sz="1600" dirty="0">
                      <a:solidFill>
                        <a:srgbClr val="0000FF"/>
                      </a:solidFill>
                    </a:rPr>
                    <a:t>68% C.L.</a:t>
                  </a:r>
                </a:p>
                <a:p>
                  <a:pPr eaLnBrk="1" hangingPunct="1"/>
                  <a:r>
                    <a:rPr lang="en-US" altLang="ja-JP" sz="1600" dirty="0" smtClean="0">
                      <a:solidFill>
                        <a:srgbClr val="0000FF"/>
                      </a:solidFill>
                    </a:rPr>
                    <a:t>best fit</a:t>
                  </a:r>
                  <a:endParaRPr lang="en-US" altLang="ja-JP" sz="1600" dirty="0">
                    <a:solidFill>
                      <a:srgbClr val="0000FF"/>
                    </a:solidFill>
                  </a:endParaRPr>
                </a:p>
              </p:txBody>
            </p:sp>
            <p:cxnSp>
              <p:nvCxnSpPr>
                <p:cNvPr id="46" name="直線コネクタ 45"/>
                <p:cNvCxnSpPr/>
                <p:nvPr/>
              </p:nvCxnSpPr>
              <p:spPr>
                <a:xfrm>
                  <a:off x="4075110" y="1952119"/>
                  <a:ext cx="467263" cy="1848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コネクタ 48"/>
                <p:cNvCxnSpPr/>
                <p:nvPr/>
              </p:nvCxnSpPr>
              <p:spPr>
                <a:xfrm>
                  <a:off x="4078546" y="2232888"/>
                  <a:ext cx="467263" cy="184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直線コネクタ 42"/>
              <p:cNvCxnSpPr/>
              <p:nvPr/>
            </p:nvCxnSpPr>
            <p:spPr>
              <a:xfrm>
                <a:off x="3016541" y="785362"/>
                <a:ext cx="431803" cy="1586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星 5 43"/>
              <p:cNvSpPr/>
              <p:nvPr/>
            </p:nvSpPr>
            <p:spPr>
              <a:xfrm>
                <a:off x="3230855" y="963056"/>
                <a:ext cx="71439" cy="71394"/>
              </a:xfrm>
              <a:prstGeom prst="star5">
                <a:avLst/>
              </a:prstGeom>
              <a:solidFill>
                <a:srgbClr val="0000FF"/>
              </a:solidFill>
              <a:ln cmpd="sng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" name="タイトル 24"/>
          <p:cNvSpPr>
            <a:spLocks noGrp="1"/>
          </p:cNvSpPr>
          <p:nvPr>
            <p:ph type="title"/>
          </p:nvPr>
        </p:nvSpPr>
        <p:spPr>
          <a:xfrm>
            <a:off x="394097" y="151356"/>
            <a:ext cx="8001000" cy="7143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Full 3-flavor oscillation results</a:t>
            </a:r>
            <a:endParaRPr lang="ja-JP" alt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212" name="Text Box 13"/>
          <p:cNvSpPr txBox="1">
            <a:spLocks noChangeArrowheads="1"/>
          </p:cNvSpPr>
          <p:nvPr/>
        </p:nvSpPr>
        <p:spPr bwMode="auto">
          <a:xfrm>
            <a:off x="6847681" y="1451610"/>
            <a:ext cx="1819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800" dirty="0"/>
              <a:t>SK-I+II+III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176321" y="1477328"/>
            <a:ext cx="210883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latin typeface="+mj-lt"/>
                <a:sym typeface="Symbol" pitchFamily="18" charset="2"/>
              </a:rPr>
              <a:t>Normal hierarchy</a:t>
            </a:r>
            <a:r>
              <a:rPr lang="en-US" altLang="ja-JP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Symbol" pitchFamily="18" charset="2"/>
              </a:rPr>
              <a:t>      </a:t>
            </a:r>
            <a:endParaRPr lang="en-US" altLang="ja-JP" sz="20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1214" name="Text Box 13"/>
          <p:cNvSpPr txBox="1">
            <a:spLocks noChangeArrowheads="1"/>
          </p:cNvSpPr>
          <p:nvPr/>
        </p:nvSpPr>
        <p:spPr bwMode="auto">
          <a:xfrm>
            <a:off x="1060648" y="2722617"/>
            <a:ext cx="1511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1800" dirty="0" smtClean="0">
                <a:solidFill>
                  <a:srgbClr val="009900"/>
                </a:solidFill>
                <a:latin typeface="+mj-lt"/>
              </a:rPr>
              <a:t>Super-K preliminary</a:t>
            </a:r>
            <a:endParaRPr lang="en-US" altLang="ja-JP" sz="1800" dirty="0">
              <a:solidFill>
                <a:srgbClr val="009900"/>
              </a:solidFill>
              <a:latin typeface="+mj-lt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-36512" y="3870325"/>
            <a:ext cx="6934200" cy="2892425"/>
            <a:chOff x="-36512" y="3870325"/>
            <a:chExt cx="6934200" cy="2892425"/>
          </a:xfrm>
        </p:grpSpPr>
        <p:grpSp>
          <p:nvGrpSpPr>
            <p:cNvPr id="7" name="Gruppieren 6"/>
            <p:cNvGrpSpPr/>
            <p:nvPr/>
          </p:nvGrpSpPr>
          <p:grpSpPr>
            <a:xfrm>
              <a:off x="-36512" y="3870325"/>
              <a:ext cx="6934200" cy="2892425"/>
              <a:chOff x="-36512" y="3870325"/>
              <a:chExt cx="6934200" cy="2892425"/>
            </a:xfrm>
          </p:grpSpPr>
          <p:pic>
            <p:nvPicPr>
              <p:cNvPr id="51202" name="Picture 16" descr="cont_sn223-dm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097" y="3870325"/>
                <a:ext cx="3025775" cy="289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06" name="Picture 15" descr="cont_sn13-dcp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4726" y="3882821"/>
                <a:ext cx="2986087" cy="2852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216" name="テキスト ボックス 30"/>
              <p:cNvSpPr txBox="1">
                <a:spLocks noChangeArrowheads="1"/>
              </p:cNvSpPr>
              <p:nvPr/>
            </p:nvSpPr>
            <p:spPr bwMode="auto">
              <a:xfrm>
                <a:off x="539750" y="6362700"/>
                <a:ext cx="682625" cy="400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ja-JP" sz="2000" dirty="0">
                    <a:solidFill>
                      <a:srgbClr val="000000"/>
                    </a:solidFill>
                  </a:rPr>
                  <a:t>0.84</a:t>
                </a:r>
                <a:endParaRPr lang="ja-JP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219" name="テキスト ボックス 36"/>
              <p:cNvSpPr txBox="1">
                <a:spLocks noChangeArrowheads="1"/>
              </p:cNvSpPr>
              <p:nvPr/>
            </p:nvSpPr>
            <p:spPr bwMode="auto">
              <a:xfrm>
                <a:off x="3923928" y="6309320"/>
                <a:ext cx="327025" cy="400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ja-JP" sz="2000" dirty="0">
                    <a:solidFill>
                      <a:srgbClr val="000000"/>
                    </a:solidFill>
                  </a:rPr>
                  <a:t>0</a:t>
                </a:r>
                <a:endParaRPr lang="ja-JP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220" name="テキスト ボックス 37"/>
              <p:cNvSpPr txBox="1">
                <a:spLocks noChangeArrowheads="1"/>
              </p:cNvSpPr>
              <p:nvPr/>
            </p:nvSpPr>
            <p:spPr bwMode="auto">
              <a:xfrm>
                <a:off x="6333207" y="6142038"/>
                <a:ext cx="3270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ja-JP" sz="2000" dirty="0">
                    <a:solidFill>
                      <a:srgbClr val="000000"/>
                    </a:solidFill>
                  </a:rPr>
                  <a:t>0</a:t>
                </a:r>
                <a:endParaRPr lang="ja-JP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221" name="テキスト ボックス 38"/>
              <p:cNvSpPr txBox="1">
                <a:spLocks noChangeArrowheads="1"/>
              </p:cNvSpPr>
              <p:nvPr/>
            </p:nvSpPr>
            <p:spPr bwMode="auto">
              <a:xfrm>
                <a:off x="6357938" y="4069556"/>
                <a:ext cx="5397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ja-JP" sz="2000" dirty="0">
                    <a:solidFill>
                      <a:srgbClr val="000000"/>
                    </a:solidFill>
                  </a:rPr>
                  <a:t>0.4</a:t>
                </a:r>
                <a:endParaRPr lang="ja-JP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Text Box 37"/>
              <p:cNvSpPr txBox="1">
                <a:spLocks noChangeArrowheads="1"/>
              </p:cNvSpPr>
              <p:nvPr/>
            </p:nvSpPr>
            <p:spPr bwMode="auto">
              <a:xfrm>
                <a:off x="4203122" y="4241938"/>
                <a:ext cx="1160966" cy="70788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ja-JP" sz="2000" dirty="0" smtClean="0">
                    <a:latin typeface="+mj-lt"/>
                    <a:sym typeface="Symbol" pitchFamily="18" charset="2"/>
                  </a:rPr>
                  <a:t>Inverted hierarchy</a:t>
                </a:r>
                <a:r>
                  <a:rPr lang="en-US" altLang="ja-JP" sz="2000" b="1" dirty="0" smtClean="0">
                    <a:solidFill>
                      <a:srgbClr val="333399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Symbol" pitchFamily="18" charset="2"/>
                  </a:rPr>
                  <a:t>      </a:t>
                </a:r>
                <a:endParaRPr lang="en-US" altLang="ja-JP" sz="2000" b="1" dirty="0">
                  <a:solidFill>
                    <a:srgbClr val="33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51234" name="テキスト ボックス 35"/>
              <p:cNvSpPr txBox="1">
                <a:spLocks noChangeArrowheads="1"/>
              </p:cNvSpPr>
              <p:nvPr/>
            </p:nvSpPr>
            <p:spPr bwMode="auto">
              <a:xfrm>
                <a:off x="5796136" y="6309320"/>
                <a:ext cx="612775" cy="400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ja-JP" sz="2000" dirty="0">
                    <a:solidFill>
                      <a:srgbClr val="000000"/>
                    </a:solidFill>
                  </a:rPr>
                  <a:t>300</a:t>
                </a:r>
                <a:endParaRPr lang="ja-JP" alt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テキスト ボックス 49"/>
              <p:cNvSpPr txBox="1">
                <a:spLocks noChangeArrowheads="1"/>
              </p:cNvSpPr>
              <p:nvPr/>
            </p:nvSpPr>
            <p:spPr bwMode="auto">
              <a:xfrm>
                <a:off x="-36512" y="3995772"/>
                <a:ext cx="1039067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ja-JP" sz="1800" dirty="0" smtClean="0">
                    <a:solidFill>
                      <a:srgbClr val="000000"/>
                    </a:solidFill>
                  </a:rPr>
                  <a:t>3.5x10</a:t>
                </a:r>
                <a:r>
                  <a:rPr lang="en-US" altLang="ja-JP" sz="1800" baseline="30000" dirty="0" smtClean="0">
                    <a:solidFill>
                      <a:srgbClr val="000000"/>
                    </a:solidFill>
                  </a:rPr>
                  <a:t>-3</a:t>
                </a:r>
                <a:endParaRPr lang="ja-JP" altLang="en-US" sz="1800" baseline="30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テキスト ボックス 47"/>
              <p:cNvSpPr txBox="1">
                <a:spLocks noChangeArrowheads="1"/>
              </p:cNvSpPr>
              <p:nvPr/>
            </p:nvSpPr>
            <p:spPr bwMode="auto">
              <a:xfrm>
                <a:off x="-36512" y="6011996"/>
                <a:ext cx="1039067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ja-JP" sz="1800" dirty="0" smtClean="0">
                    <a:solidFill>
                      <a:srgbClr val="000000"/>
                    </a:solidFill>
                  </a:rPr>
                  <a:t>1.5x10</a:t>
                </a:r>
                <a:r>
                  <a:rPr lang="en-US" altLang="ja-JP" sz="1800" baseline="30000" dirty="0" smtClean="0">
                    <a:solidFill>
                      <a:srgbClr val="000000"/>
                    </a:solidFill>
                  </a:rPr>
                  <a:t>-3</a:t>
                </a:r>
                <a:endParaRPr lang="ja-JP" altLang="en-US" sz="1800" baseline="300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1215" name="テキスト ボックス 29"/>
            <p:cNvSpPr txBox="1">
              <a:spLocks noChangeArrowheads="1"/>
            </p:cNvSpPr>
            <p:nvPr/>
          </p:nvSpPr>
          <p:spPr bwMode="auto">
            <a:xfrm>
              <a:off x="3020839" y="6351588"/>
              <a:ext cx="32733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2000" dirty="0" smtClean="0">
                  <a:solidFill>
                    <a:srgbClr val="000000"/>
                  </a:solidFill>
                </a:rPr>
                <a:t>1</a:t>
              </a:r>
              <a:endParaRPr lang="ja-JP" alt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1" name="正方形/長方形 50"/>
          <p:cNvSpPr/>
          <p:nvPr/>
        </p:nvSpPr>
        <p:spPr>
          <a:xfrm>
            <a:off x="3419475" y="4197350"/>
            <a:ext cx="360363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cs typeface="ＭＳ Ｐゴシック" pitchFamily="-112" charset="-128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3419475" y="6142038"/>
            <a:ext cx="360363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cs typeface="ＭＳ Ｐゴシック" pitchFamily="-112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436563" y="3276600"/>
            <a:ext cx="360362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00">
              <a:solidFill>
                <a:srgbClr val="FFFFFF"/>
              </a:solidFill>
              <a:cs typeface="ＭＳ Ｐゴシック" pitchFamily="-112" charset="-128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442913" y="1284288"/>
            <a:ext cx="360362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00">
              <a:solidFill>
                <a:srgbClr val="FFFFFF"/>
              </a:solidFill>
              <a:cs typeface="ＭＳ Ｐゴシック" pitchFamily="-112" charset="-128"/>
            </a:endParaRPr>
          </a:p>
        </p:txBody>
      </p:sp>
      <p:sp>
        <p:nvSpPr>
          <p:cNvPr id="51231" name="テキスト ボックス 47"/>
          <p:cNvSpPr txBox="1">
            <a:spLocks noChangeArrowheads="1"/>
          </p:cNvSpPr>
          <p:nvPr/>
        </p:nvSpPr>
        <p:spPr bwMode="auto">
          <a:xfrm>
            <a:off x="-67467" y="3140968"/>
            <a:ext cx="103906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1800" dirty="0" smtClean="0">
                <a:solidFill>
                  <a:srgbClr val="000000"/>
                </a:solidFill>
              </a:rPr>
              <a:t>1.5x10-</a:t>
            </a:r>
            <a:r>
              <a:rPr lang="en-US" altLang="ja-JP" sz="1800" baseline="30000" dirty="0" smtClean="0">
                <a:solidFill>
                  <a:srgbClr val="000000"/>
                </a:solidFill>
              </a:rPr>
              <a:t>3</a:t>
            </a:r>
            <a:endParaRPr lang="ja-JP" altLang="en-US" sz="1800" baseline="30000" dirty="0">
              <a:solidFill>
                <a:srgbClr val="000000"/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8329613" y="6543675"/>
            <a:ext cx="358775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cs typeface="ＭＳ Ｐゴシック" pitchFamily="-112" charset="-128"/>
            </a:endParaRPr>
          </a:p>
        </p:txBody>
      </p:sp>
      <p:sp>
        <p:nvSpPr>
          <p:cNvPr id="51235" name="テキスト ボックス 10"/>
          <p:cNvSpPr txBox="1">
            <a:spLocks noChangeArrowheads="1"/>
          </p:cNvSpPr>
          <p:nvPr/>
        </p:nvSpPr>
        <p:spPr bwMode="auto">
          <a:xfrm>
            <a:off x="6496719" y="4478739"/>
            <a:ext cx="2516187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b="1" dirty="0">
                <a:latin typeface="+mj-lt"/>
              </a:rPr>
              <a:t>No significant hierarchy </a:t>
            </a:r>
            <a:r>
              <a:rPr lang="en-US" altLang="ja-JP" sz="2000" b="1" dirty="0" smtClean="0">
                <a:latin typeface="+mj-lt"/>
              </a:rPr>
              <a:t>difference</a:t>
            </a:r>
          </a:p>
          <a:p>
            <a:pPr eaLnBrk="1" hangingPunct="1"/>
            <a:r>
              <a:rPr lang="en-US" altLang="ja-JP" sz="2000" b="1" dirty="0" smtClean="0">
                <a:latin typeface="+mj-lt"/>
              </a:rPr>
              <a:t>or constraint on CP </a:t>
            </a:r>
            <a:r>
              <a:rPr lang="en-US" altLang="ja-JP" sz="2000" b="1" dirty="0" smtClean="0">
                <a:latin typeface="+mj-lt"/>
                <a:sym typeface="Symbol"/>
              </a:rPr>
              <a:t></a:t>
            </a:r>
            <a:r>
              <a:rPr lang="en-US" altLang="ja-JP" sz="2000" b="1" dirty="0" smtClean="0">
                <a:latin typeface="+mj-lt"/>
              </a:rPr>
              <a:t> </a:t>
            </a:r>
          </a:p>
          <a:p>
            <a:pPr eaLnBrk="1" hangingPunct="1"/>
            <a:r>
              <a:rPr lang="en-US" altLang="ja-JP" sz="2000" b="1" dirty="0" smtClean="0">
                <a:latin typeface="+mj-lt"/>
              </a:rPr>
              <a:t>at 90% CL !</a:t>
            </a:r>
            <a:endParaRPr lang="en-US" altLang="ja-JP" sz="2000" b="1" dirty="0">
              <a:latin typeface="+mj-lt"/>
            </a:endParaRPr>
          </a:p>
        </p:txBody>
      </p:sp>
      <p:sp>
        <p:nvSpPr>
          <p:cNvPr id="51237" name="テキスト ボックス 49"/>
          <p:cNvSpPr txBox="1">
            <a:spLocks noChangeArrowheads="1"/>
          </p:cNvSpPr>
          <p:nvPr/>
        </p:nvSpPr>
        <p:spPr bwMode="auto">
          <a:xfrm>
            <a:off x="6299423" y="112395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000000"/>
                </a:solidFill>
              </a:rPr>
              <a:t>0.4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51238" name="テキスト ボックス 37"/>
          <p:cNvSpPr txBox="1">
            <a:spLocks noChangeArrowheads="1"/>
          </p:cNvSpPr>
          <p:nvPr/>
        </p:nvSpPr>
        <p:spPr bwMode="auto">
          <a:xfrm>
            <a:off x="6405215" y="3181350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000000"/>
                </a:solidFill>
              </a:rPr>
              <a:t>0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51239" name="テキスト ボックス 35"/>
          <p:cNvSpPr txBox="1">
            <a:spLocks noChangeArrowheads="1"/>
          </p:cNvSpPr>
          <p:nvPr/>
        </p:nvSpPr>
        <p:spPr bwMode="auto">
          <a:xfrm>
            <a:off x="5849938" y="3429000"/>
            <a:ext cx="6127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000000"/>
                </a:solidFill>
              </a:rPr>
              <a:t>300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51240" name="テキスト ボックス 37"/>
          <p:cNvSpPr txBox="1">
            <a:spLocks noChangeArrowheads="1"/>
          </p:cNvSpPr>
          <p:nvPr/>
        </p:nvSpPr>
        <p:spPr bwMode="auto">
          <a:xfrm>
            <a:off x="3923928" y="3429000"/>
            <a:ext cx="3270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000000"/>
                </a:solidFill>
              </a:rPr>
              <a:t>0</a:t>
            </a:r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14313" y="764704"/>
            <a:ext cx="1512887" cy="457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232" name="テキスト ボックス 49"/>
          <p:cNvSpPr txBox="1">
            <a:spLocks noChangeArrowheads="1"/>
          </p:cNvSpPr>
          <p:nvPr/>
        </p:nvSpPr>
        <p:spPr bwMode="auto">
          <a:xfrm>
            <a:off x="-41819" y="1127681"/>
            <a:ext cx="101341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1800" dirty="0" smtClean="0">
                <a:solidFill>
                  <a:srgbClr val="000000"/>
                </a:solidFill>
              </a:rPr>
              <a:t>3.5x10</a:t>
            </a:r>
            <a:r>
              <a:rPr lang="en-US" altLang="ja-JP" sz="1800" baseline="30000" dirty="0" smtClean="0">
                <a:solidFill>
                  <a:srgbClr val="000000"/>
                </a:solidFill>
              </a:rPr>
              <a:t>-3</a:t>
            </a:r>
            <a:endParaRPr lang="ja-JP" altLang="en-US" sz="1800" baseline="30000" dirty="0">
              <a:solidFill>
                <a:srgbClr val="000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419872" y="764704"/>
            <a:ext cx="1363733" cy="457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4097" y="3829050"/>
            <a:ext cx="1333103" cy="2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419872" y="3829050"/>
            <a:ext cx="1363733" cy="2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211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67679" y="708671"/>
            <a:ext cx="7281740" cy="7200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kumimoji="0" lang="en-US" altLang="ja-JP" sz="1800" b="1" dirty="0" smtClean="0">
                <a:solidFill>
                  <a:srgbClr val="000000"/>
                </a:solidFill>
                <a:latin typeface="+mj-lt"/>
              </a:rPr>
              <a:t>SK:      </a:t>
            </a:r>
            <a:r>
              <a:rPr kumimoji="0" lang="en-US" altLang="ja-JP" sz="1800" dirty="0" smtClean="0">
                <a:solidFill>
                  <a:srgbClr val="000000"/>
                </a:solidFill>
                <a:latin typeface="+mj-lt"/>
              </a:rPr>
              <a:t>best constraint on </a:t>
            </a:r>
            <a:r>
              <a:rPr kumimoji="0" lang="en-US" altLang="ja-JP" sz="1800" dirty="0" smtClean="0">
                <a:solidFill>
                  <a:srgbClr val="000000"/>
                </a:solidFill>
                <a:latin typeface="+mj-lt"/>
                <a:sym typeface="Symbol"/>
              </a:rPr>
              <a:t></a:t>
            </a:r>
            <a:r>
              <a:rPr kumimoji="0" lang="en-US" altLang="ja-JP" sz="1800" baseline="-25000" dirty="0" smtClean="0">
                <a:solidFill>
                  <a:srgbClr val="000000"/>
                </a:solidFill>
                <a:latin typeface="+mj-lt"/>
                <a:sym typeface="Symbol"/>
              </a:rPr>
              <a:t>23      </a:t>
            </a:r>
            <a:r>
              <a:rPr kumimoji="0" lang="en-US" altLang="ja-JP" sz="1800" b="1" dirty="0" smtClean="0">
                <a:solidFill>
                  <a:srgbClr val="000000"/>
                </a:solidFill>
                <a:latin typeface="+mj-lt"/>
                <a:sym typeface="Symbol"/>
              </a:rPr>
              <a:t>Minos:   </a:t>
            </a:r>
            <a:r>
              <a:rPr kumimoji="0" lang="en-US" altLang="ja-JP" sz="1800" dirty="0" smtClean="0">
                <a:solidFill>
                  <a:srgbClr val="000000"/>
                </a:solidFill>
                <a:latin typeface="+mj-lt"/>
                <a:sym typeface="Symbol"/>
              </a:rPr>
              <a:t>sharper constraint on  m</a:t>
            </a:r>
            <a:r>
              <a:rPr kumimoji="0" lang="en-US" altLang="ja-JP" sz="1800" baseline="-25000" dirty="0" smtClean="0">
                <a:solidFill>
                  <a:srgbClr val="000000"/>
                </a:solidFill>
                <a:latin typeface="+mj-lt"/>
                <a:sym typeface="Symbol"/>
              </a:rPr>
              <a:t>23</a:t>
            </a:r>
            <a:r>
              <a:rPr kumimoji="0" lang="en-US" altLang="ja-JP" sz="1800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l" eaLnBrk="1" hangingPunct="1"/>
            <a:endParaRPr kumimoji="0" lang="en-US" altLang="ja-JP" sz="1400" dirty="0" smtClean="0">
              <a:solidFill>
                <a:srgbClr val="000000"/>
              </a:solidFill>
            </a:endParaRPr>
          </a:p>
        </p:txBody>
      </p:sp>
      <p:sp>
        <p:nvSpPr>
          <p:cNvPr id="6" name="Freihandform 5"/>
          <p:cNvSpPr/>
          <p:nvPr/>
        </p:nvSpPr>
        <p:spPr>
          <a:xfrm>
            <a:off x="1097580" y="2096814"/>
            <a:ext cx="2168018" cy="600363"/>
          </a:xfrm>
          <a:custGeom>
            <a:avLst/>
            <a:gdLst>
              <a:gd name="connsiteX0" fmla="*/ 2224287 w 2287350"/>
              <a:gd name="connsiteY0" fmla="*/ 94593 h 630620"/>
              <a:gd name="connsiteX1" fmla="*/ 2224287 w 2287350"/>
              <a:gd name="connsiteY1" fmla="*/ 94593 h 630620"/>
              <a:gd name="connsiteX2" fmla="*/ 1719791 w 2287350"/>
              <a:gd name="connsiteY2" fmla="*/ 31531 h 630620"/>
              <a:gd name="connsiteX3" fmla="*/ 1546370 w 2287350"/>
              <a:gd name="connsiteY3" fmla="*/ 15765 h 630620"/>
              <a:gd name="connsiteX4" fmla="*/ 1026108 w 2287350"/>
              <a:gd name="connsiteY4" fmla="*/ 0 h 630620"/>
              <a:gd name="connsiteX5" fmla="*/ 253598 w 2287350"/>
              <a:gd name="connsiteY5" fmla="*/ 31531 h 630620"/>
              <a:gd name="connsiteX6" fmla="*/ 206301 w 2287350"/>
              <a:gd name="connsiteY6" fmla="*/ 47296 h 630620"/>
              <a:gd name="connsiteX7" fmla="*/ 17115 w 2287350"/>
              <a:gd name="connsiteY7" fmla="*/ 94593 h 630620"/>
              <a:gd name="connsiteX8" fmla="*/ 1350 w 2287350"/>
              <a:gd name="connsiteY8" fmla="*/ 141889 h 630620"/>
              <a:gd name="connsiteX9" fmla="*/ 48646 w 2287350"/>
              <a:gd name="connsiteY9" fmla="*/ 173420 h 630620"/>
              <a:gd name="connsiteX10" fmla="*/ 80177 w 2287350"/>
              <a:gd name="connsiteY10" fmla="*/ 204952 h 630620"/>
              <a:gd name="connsiteX11" fmla="*/ 222067 w 2287350"/>
              <a:gd name="connsiteY11" fmla="*/ 252248 h 630620"/>
              <a:gd name="connsiteX12" fmla="*/ 269363 w 2287350"/>
              <a:gd name="connsiteY12" fmla="*/ 268014 h 630620"/>
              <a:gd name="connsiteX13" fmla="*/ 316660 w 2287350"/>
              <a:gd name="connsiteY13" fmla="*/ 299545 h 630620"/>
              <a:gd name="connsiteX14" fmla="*/ 363956 w 2287350"/>
              <a:gd name="connsiteY14" fmla="*/ 315310 h 630620"/>
              <a:gd name="connsiteX15" fmla="*/ 994577 w 2287350"/>
              <a:gd name="connsiteY15" fmla="*/ 331076 h 630620"/>
              <a:gd name="connsiteX16" fmla="*/ 1136467 w 2287350"/>
              <a:gd name="connsiteY16" fmla="*/ 362607 h 630620"/>
              <a:gd name="connsiteX17" fmla="*/ 1278356 w 2287350"/>
              <a:gd name="connsiteY17" fmla="*/ 394138 h 630620"/>
              <a:gd name="connsiteX18" fmla="*/ 1562136 w 2287350"/>
              <a:gd name="connsiteY18" fmla="*/ 378372 h 630620"/>
              <a:gd name="connsiteX19" fmla="*/ 1625198 w 2287350"/>
              <a:gd name="connsiteY19" fmla="*/ 394138 h 630620"/>
              <a:gd name="connsiteX20" fmla="*/ 1672494 w 2287350"/>
              <a:gd name="connsiteY20" fmla="*/ 441434 h 630620"/>
              <a:gd name="connsiteX21" fmla="*/ 1719791 w 2287350"/>
              <a:gd name="connsiteY21" fmla="*/ 472965 h 630620"/>
              <a:gd name="connsiteX22" fmla="*/ 1751322 w 2287350"/>
              <a:gd name="connsiteY22" fmla="*/ 520262 h 630620"/>
              <a:gd name="connsiteX23" fmla="*/ 1798619 w 2287350"/>
              <a:gd name="connsiteY23" fmla="*/ 536027 h 630620"/>
              <a:gd name="connsiteX24" fmla="*/ 2208522 w 2287350"/>
              <a:gd name="connsiteY24" fmla="*/ 551793 h 630620"/>
              <a:gd name="connsiteX25" fmla="*/ 2287350 w 2287350"/>
              <a:gd name="connsiteY25" fmla="*/ 567558 h 630620"/>
              <a:gd name="connsiteX26" fmla="*/ 2240053 w 2287350"/>
              <a:gd name="connsiteY26" fmla="*/ 630620 h 630620"/>
              <a:gd name="connsiteX0" fmla="*/ 2228989 w 2292052"/>
              <a:gd name="connsiteY0" fmla="*/ 94593 h 630620"/>
              <a:gd name="connsiteX1" fmla="*/ 2228989 w 2292052"/>
              <a:gd name="connsiteY1" fmla="*/ 94593 h 630620"/>
              <a:gd name="connsiteX2" fmla="*/ 1724493 w 2292052"/>
              <a:gd name="connsiteY2" fmla="*/ 31531 h 630620"/>
              <a:gd name="connsiteX3" fmla="*/ 1551072 w 2292052"/>
              <a:gd name="connsiteY3" fmla="*/ 15765 h 630620"/>
              <a:gd name="connsiteX4" fmla="*/ 1030810 w 2292052"/>
              <a:gd name="connsiteY4" fmla="*/ 0 h 630620"/>
              <a:gd name="connsiteX5" fmla="*/ 258300 w 2292052"/>
              <a:gd name="connsiteY5" fmla="*/ 31531 h 630620"/>
              <a:gd name="connsiteX6" fmla="*/ 211003 w 2292052"/>
              <a:gd name="connsiteY6" fmla="*/ 47296 h 630620"/>
              <a:gd name="connsiteX7" fmla="*/ 21817 w 2292052"/>
              <a:gd name="connsiteY7" fmla="*/ 94593 h 630620"/>
              <a:gd name="connsiteX8" fmla="*/ 6052 w 2292052"/>
              <a:gd name="connsiteY8" fmla="*/ 141889 h 630620"/>
              <a:gd name="connsiteX9" fmla="*/ 132176 w 2292052"/>
              <a:gd name="connsiteY9" fmla="*/ 204951 h 630620"/>
              <a:gd name="connsiteX10" fmla="*/ 84879 w 2292052"/>
              <a:gd name="connsiteY10" fmla="*/ 204952 h 630620"/>
              <a:gd name="connsiteX11" fmla="*/ 226769 w 2292052"/>
              <a:gd name="connsiteY11" fmla="*/ 252248 h 630620"/>
              <a:gd name="connsiteX12" fmla="*/ 274065 w 2292052"/>
              <a:gd name="connsiteY12" fmla="*/ 268014 h 630620"/>
              <a:gd name="connsiteX13" fmla="*/ 321362 w 2292052"/>
              <a:gd name="connsiteY13" fmla="*/ 299545 h 630620"/>
              <a:gd name="connsiteX14" fmla="*/ 368658 w 2292052"/>
              <a:gd name="connsiteY14" fmla="*/ 315310 h 630620"/>
              <a:gd name="connsiteX15" fmla="*/ 999279 w 2292052"/>
              <a:gd name="connsiteY15" fmla="*/ 331076 h 630620"/>
              <a:gd name="connsiteX16" fmla="*/ 1141169 w 2292052"/>
              <a:gd name="connsiteY16" fmla="*/ 362607 h 630620"/>
              <a:gd name="connsiteX17" fmla="*/ 1283058 w 2292052"/>
              <a:gd name="connsiteY17" fmla="*/ 394138 h 630620"/>
              <a:gd name="connsiteX18" fmla="*/ 1566838 w 2292052"/>
              <a:gd name="connsiteY18" fmla="*/ 378372 h 630620"/>
              <a:gd name="connsiteX19" fmla="*/ 1629900 w 2292052"/>
              <a:gd name="connsiteY19" fmla="*/ 394138 h 630620"/>
              <a:gd name="connsiteX20" fmla="*/ 1677196 w 2292052"/>
              <a:gd name="connsiteY20" fmla="*/ 441434 h 630620"/>
              <a:gd name="connsiteX21" fmla="*/ 1724493 w 2292052"/>
              <a:gd name="connsiteY21" fmla="*/ 472965 h 630620"/>
              <a:gd name="connsiteX22" fmla="*/ 1756024 w 2292052"/>
              <a:gd name="connsiteY22" fmla="*/ 520262 h 630620"/>
              <a:gd name="connsiteX23" fmla="*/ 1803321 w 2292052"/>
              <a:gd name="connsiteY23" fmla="*/ 536027 h 630620"/>
              <a:gd name="connsiteX24" fmla="*/ 2213224 w 2292052"/>
              <a:gd name="connsiteY24" fmla="*/ 551793 h 630620"/>
              <a:gd name="connsiteX25" fmla="*/ 2292052 w 2292052"/>
              <a:gd name="connsiteY25" fmla="*/ 567558 h 630620"/>
              <a:gd name="connsiteX26" fmla="*/ 2244755 w 2292052"/>
              <a:gd name="connsiteY26" fmla="*/ 630620 h 630620"/>
              <a:gd name="connsiteX0" fmla="*/ 2228989 w 2292052"/>
              <a:gd name="connsiteY0" fmla="*/ 94593 h 630620"/>
              <a:gd name="connsiteX1" fmla="*/ 2228989 w 2292052"/>
              <a:gd name="connsiteY1" fmla="*/ 94593 h 630620"/>
              <a:gd name="connsiteX2" fmla="*/ 1724493 w 2292052"/>
              <a:gd name="connsiteY2" fmla="*/ 31531 h 630620"/>
              <a:gd name="connsiteX3" fmla="*/ 1551072 w 2292052"/>
              <a:gd name="connsiteY3" fmla="*/ 15765 h 630620"/>
              <a:gd name="connsiteX4" fmla="*/ 1030810 w 2292052"/>
              <a:gd name="connsiteY4" fmla="*/ 0 h 630620"/>
              <a:gd name="connsiteX5" fmla="*/ 258300 w 2292052"/>
              <a:gd name="connsiteY5" fmla="*/ 31531 h 630620"/>
              <a:gd name="connsiteX6" fmla="*/ 211003 w 2292052"/>
              <a:gd name="connsiteY6" fmla="*/ 47296 h 630620"/>
              <a:gd name="connsiteX7" fmla="*/ 21817 w 2292052"/>
              <a:gd name="connsiteY7" fmla="*/ 94593 h 630620"/>
              <a:gd name="connsiteX8" fmla="*/ 6052 w 2292052"/>
              <a:gd name="connsiteY8" fmla="*/ 141889 h 630620"/>
              <a:gd name="connsiteX9" fmla="*/ 132176 w 2292052"/>
              <a:gd name="connsiteY9" fmla="*/ 204951 h 630620"/>
              <a:gd name="connsiteX10" fmla="*/ 84879 w 2292052"/>
              <a:gd name="connsiteY10" fmla="*/ 204952 h 630620"/>
              <a:gd name="connsiteX11" fmla="*/ 226769 w 2292052"/>
              <a:gd name="connsiteY11" fmla="*/ 252248 h 630620"/>
              <a:gd name="connsiteX12" fmla="*/ 274065 w 2292052"/>
              <a:gd name="connsiteY12" fmla="*/ 268014 h 630620"/>
              <a:gd name="connsiteX13" fmla="*/ 321362 w 2292052"/>
              <a:gd name="connsiteY13" fmla="*/ 299545 h 630620"/>
              <a:gd name="connsiteX14" fmla="*/ 368658 w 2292052"/>
              <a:gd name="connsiteY14" fmla="*/ 315310 h 630620"/>
              <a:gd name="connsiteX15" fmla="*/ 999279 w 2292052"/>
              <a:gd name="connsiteY15" fmla="*/ 331076 h 630620"/>
              <a:gd name="connsiteX16" fmla="*/ 1141169 w 2292052"/>
              <a:gd name="connsiteY16" fmla="*/ 362607 h 630620"/>
              <a:gd name="connsiteX17" fmla="*/ 1283058 w 2292052"/>
              <a:gd name="connsiteY17" fmla="*/ 394138 h 630620"/>
              <a:gd name="connsiteX18" fmla="*/ 1566838 w 2292052"/>
              <a:gd name="connsiteY18" fmla="*/ 378372 h 630620"/>
              <a:gd name="connsiteX19" fmla="*/ 1629900 w 2292052"/>
              <a:gd name="connsiteY19" fmla="*/ 394138 h 630620"/>
              <a:gd name="connsiteX20" fmla="*/ 1677196 w 2292052"/>
              <a:gd name="connsiteY20" fmla="*/ 441434 h 630620"/>
              <a:gd name="connsiteX21" fmla="*/ 1710205 w 2292052"/>
              <a:gd name="connsiteY21" fmla="*/ 520590 h 630620"/>
              <a:gd name="connsiteX22" fmla="*/ 1756024 w 2292052"/>
              <a:gd name="connsiteY22" fmla="*/ 520262 h 630620"/>
              <a:gd name="connsiteX23" fmla="*/ 1803321 w 2292052"/>
              <a:gd name="connsiteY23" fmla="*/ 536027 h 630620"/>
              <a:gd name="connsiteX24" fmla="*/ 2213224 w 2292052"/>
              <a:gd name="connsiteY24" fmla="*/ 551793 h 630620"/>
              <a:gd name="connsiteX25" fmla="*/ 2292052 w 2292052"/>
              <a:gd name="connsiteY25" fmla="*/ 567558 h 630620"/>
              <a:gd name="connsiteX26" fmla="*/ 2244755 w 2292052"/>
              <a:gd name="connsiteY26" fmla="*/ 630620 h 630620"/>
              <a:gd name="connsiteX0" fmla="*/ 2228989 w 2292052"/>
              <a:gd name="connsiteY0" fmla="*/ 94593 h 630620"/>
              <a:gd name="connsiteX1" fmla="*/ 2228989 w 2292052"/>
              <a:gd name="connsiteY1" fmla="*/ 94593 h 630620"/>
              <a:gd name="connsiteX2" fmla="*/ 1724493 w 2292052"/>
              <a:gd name="connsiteY2" fmla="*/ 31531 h 630620"/>
              <a:gd name="connsiteX3" fmla="*/ 1551072 w 2292052"/>
              <a:gd name="connsiteY3" fmla="*/ 15765 h 630620"/>
              <a:gd name="connsiteX4" fmla="*/ 1030810 w 2292052"/>
              <a:gd name="connsiteY4" fmla="*/ 0 h 630620"/>
              <a:gd name="connsiteX5" fmla="*/ 258300 w 2292052"/>
              <a:gd name="connsiteY5" fmla="*/ 31531 h 630620"/>
              <a:gd name="connsiteX6" fmla="*/ 211003 w 2292052"/>
              <a:gd name="connsiteY6" fmla="*/ 47296 h 630620"/>
              <a:gd name="connsiteX7" fmla="*/ 21817 w 2292052"/>
              <a:gd name="connsiteY7" fmla="*/ 94593 h 630620"/>
              <a:gd name="connsiteX8" fmla="*/ 6052 w 2292052"/>
              <a:gd name="connsiteY8" fmla="*/ 141889 h 630620"/>
              <a:gd name="connsiteX9" fmla="*/ 132176 w 2292052"/>
              <a:gd name="connsiteY9" fmla="*/ 204951 h 630620"/>
              <a:gd name="connsiteX10" fmla="*/ 84879 w 2292052"/>
              <a:gd name="connsiteY10" fmla="*/ 204952 h 630620"/>
              <a:gd name="connsiteX11" fmla="*/ 226769 w 2292052"/>
              <a:gd name="connsiteY11" fmla="*/ 252248 h 630620"/>
              <a:gd name="connsiteX12" fmla="*/ 274065 w 2292052"/>
              <a:gd name="connsiteY12" fmla="*/ 268014 h 630620"/>
              <a:gd name="connsiteX13" fmla="*/ 321362 w 2292052"/>
              <a:gd name="connsiteY13" fmla="*/ 299545 h 630620"/>
              <a:gd name="connsiteX14" fmla="*/ 368658 w 2292052"/>
              <a:gd name="connsiteY14" fmla="*/ 315310 h 630620"/>
              <a:gd name="connsiteX15" fmla="*/ 999279 w 2292052"/>
              <a:gd name="connsiteY15" fmla="*/ 331076 h 630620"/>
              <a:gd name="connsiteX16" fmla="*/ 1141169 w 2292052"/>
              <a:gd name="connsiteY16" fmla="*/ 362607 h 630620"/>
              <a:gd name="connsiteX17" fmla="*/ 1283058 w 2292052"/>
              <a:gd name="connsiteY17" fmla="*/ 394138 h 630620"/>
              <a:gd name="connsiteX18" fmla="*/ 1566838 w 2292052"/>
              <a:gd name="connsiteY18" fmla="*/ 378372 h 630620"/>
              <a:gd name="connsiteX19" fmla="*/ 1629900 w 2292052"/>
              <a:gd name="connsiteY19" fmla="*/ 394138 h 630620"/>
              <a:gd name="connsiteX20" fmla="*/ 1643858 w 2292052"/>
              <a:gd name="connsiteY20" fmla="*/ 503346 h 630620"/>
              <a:gd name="connsiteX21" fmla="*/ 1710205 w 2292052"/>
              <a:gd name="connsiteY21" fmla="*/ 520590 h 630620"/>
              <a:gd name="connsiteX22" fmla="*/ 1756024 w 2292052"/>
              <a:gd name="connsiteY22" fmla="*/ 520262 h 630620"/>
              <a:gd name="connsiteX23" fmla="*/ 1803321 w 2292052"/>
              <a:gd name="connsiteY23" fmla="*/ 536027 h 630620"/>
              <a:gd name="connsiteX24" fmla="*/ 2213224 w 2292052"/>
              <a:gd name="connsiteY24" fmla="*/ 551793 h 630620"/>
              <a:gd name="connsiteX25" fmla="*/ 2292052 w 2292052"/>
              <a:gd name="connsiteY25" fmla="*/ 567558 h 630620"/>
              <a:gd name="connsiteX26" fmla="*/ 2244755 w 2292052"/>
              <a:gd name="connsiteY26" fmla="*/ 630620 h 630620"/>
              <a:gd name="connsiteX0" fmla="*/ 2228989 w 2292052"/>
              <a:gd name="connsiteY0" fmla="*/ 94593 h 630620"/>
              <a:gd name="connsiteX1" fmla="*/ 2228989 w 2292052"/>
              <a:gd name="connsiteY1" fmla="*/ 94593 h 630620"/>
              <a:gd name="connsiteX2" fmla="*/ 1724493 w 2292052"/>
              <a:gd name="connsiteY2" fmla="*/ 31531 h 630620"/>
              <a:gd name="connsiteX3" fmla="*/ 1551072 w 2292052"/>
              <a:gd name="connsiteY3" fmla="*/ 15765 h 630620"/>
              <a:gd name="connsiteX4" fmla="*/ 1030810 w 2292052"/>
              <a:gd name="connsiteY4" fmla="*/ 0 h 630620"/>
              <a:gd name="connsiteX5" fmla="*/ 258300 w 2292052"/>
              <a:gd name="connsiteY5" fmla="*/ 31531 h 630620"/>
              <a:gd name="connsiteX6" fmla="*/ 211003 w 2292052"/>
              <a:gd name="connsiteY6" fmla="*/ 47296 h 630620"/>
              <a:gd name="connsiteX7" fmla="*/ 21817 w 2292052"/>
              <a:gd name="connsiteY7" fmla="*/ 94593 h 630620"/>
              <a:gd name="connsiteX8" fmla="*/ 6052 w 2292052"/>
              <a:gd name="connsiteY8" fmla="*/ 141889 h 630620"/>
              <a:gd name="connsiteX9" fmla="*/ 132176 w 2292052"/>
              <a:gd name="connsiteY9" fmla="*/ 204951 h 630620"/>
              <a:gd name="connsiteX10" fmla="*/ 84879 w 2292052"/>
              <a:gd name="connsiteY10" fmla="*/ 204952 h 630620"/>
              <a:gd name="connsiteX11" fmla="*/ 226769 w 2292052"/>
              <a:gd name="connsiteY11" fmla="*/ 252248 h 630620"/>
              <a:gd name="connsiteX12" fmla="*/ 274065 w 2292052"/>
              <a:gd name="connsiteY12" fmla="*/ 268014 h 630620"/>
              <a:gd name="connsiteX13" fmla="*/ 321362 w 2292052"/>
              <a:gd name="connsiteY13" fmla="*/ 299545 h 630620"/>
              <a:gd name="connsiteX14" fmla="*/ 368658 w 2292052"/>
              <a:gd name="connsiteY14" fmla="*/ 315310 h 630620"/>
              <a:gd name="connsiteX15" fmla="*/ 999279 w 2292052"/>
              <a:gd name="connsiteY15" fmla="*/ 331076 h 630620"/>
              <a:gd name="connsiteX16" fmla="*/ 1141169 w 2292052"/>
              <a:gd name="connsiteY16" fmla="*/ 362607 h 630620"/>
              <a:gd name="connsiteX17" fmla="*/ 1283058 w 2292052"/>
              <a:gd name="connsiteY17" fmla="*/ 394138 h 630620"/>
              <a:gd name="connsiteX18" fmla="*/ 1566838 w 2292052"/>
              <a:gd name="connsiteY18" fmla="*/ 378372 h 630620"/>
              <a:gd name="connsiteX19" fmla="*/ 1582275 w 2292052"/>
              <a:gd name="connsiteY19" fmla="*/ 479863 h 630620"/>
              <a:gd name="connsiteX20" fmla="*/ 1643858 w 2292052"/>
              <a:gd name="connsiteY20" fmla="*/ 503346 h 630620"/>
              <a:gd name="connsiteX21" fmla="*/ 1710205 w 2292052"/>
              <a:gd name="connsiteY21" fmla="*/ 520590 h 630620"/>
              <a:gd name="connsiteX22" fmla="*/ 1756024 w 2292052"/>
              <a:gd name="connsiteY22" fmla="*/ 520262 h 630620"/>
              <a:gd name="connsiteX23" fmla="*/ 1803321 w 2292052"/>
              <a:gd name="connsiteY23" fmla="*/ 536027 h 630620"/>
              <a:gd name="connsiteX24" fmla="*/ 2213224 w 2292052"/>
              <a:gd name="connsiteY24" fmla="*/ 551793 h 630620"/>
              <a:gd name="connsiteX25" fmla="*/ 2292052 w 2292052"/>
              <a:gd name="connsiteY25" fmla="*/ 567558 h 630620"/>
              <a:gd name="connsiteX26" fmla="*/ 2244755 w 2292052"/>
              <a:gd name="connsiteY26" fmla="*/ 630620 h 630620"/>
              <a:gd name="connsiteX0" fmla="*/ 2228989 w 2292052"/>
              <a:gd name="connsiteY0" fmla="*/ 94593 h 630620"/>
              <a:gd name="connsiteX1" fmla="*/ 2228989 w 2292052"/>
              <a:gd name="connsiteY1" fmla="*/ 94593 h 630620"/>
              <a:gd name="connsiteX2" fmla="*/ 1724493 w 2292052"/>
              <a:gd name="connsiteY2" fmla="*/ 31531 h 630620"/>
              <a:gd name="connsiteX3" fmla="*/ 1551072 w 2292052"/>
              <a:gd name="connsiteY3" fmla="*/ 15765 h 630620"/>
              <a:gd name="connsiteX4" fmla="*/ 1030810 w 2292052"/>
              <a:gd name="connsiteY4" fmla="*/ 0 h 630620"/>
              <a:gd name="connsiteX5" fmla="*/ 258300 w 2292052"/>
              <a:gd name="connsiteY5" fmla="*/ 31531 h 630620"/>
              <a:gd name="connsiteX6" fmla="*/ 211003 w 2292052"/>
              <a:gd name="connsiteY6" fmla="*/ 47296 h 630620"/>
              <a:gd name="connsiteX7" fmla="*/ 21817 w 2292052"/>
              <a:gd name="connsiteY7" fmla="*/ 94593 h 630620"/>
              <a:gd name="connsiteX8" fmla="*/ 6052 w 2292052"/>
              <a:gd name="connsiteY8" fmla="*/ 141889 h 630620"/>
              <a:gd name="connsiteX9" fmla="*/ 132176 w 2292052"/>
              <a:gd name="connsiteY9" fmla="*/ 204951 h 630620"/>
              <a:gd name="connsiteX10" fmla="*/ 84879 w 2292052"/>
              <a:gd name="connsiteY10" fmla="*/ 204952 h 630620"/>
              <a:gd name="connsiteX11" fmla="*/ 226769 w 2292052"/>
              <a:gd name="connsiteY11" fmla="*/ 252248 h 630620"/>
              <a:gd name="connsiteX12" fmla="*/ 274065 w 2292052"/>
              <a:gd name="connsiteY12" fmla="*/ 268014 h 630620"/>
              <a:gd name="connsiteX13" fmla="*/ 321362 w 2292052"/>
              <a:gd name="connsiteY13" fmla="*/ 299545 h 630620"/>
              <a:gd name="connsiteX14" fmla="*/ 368658 w 2292052"/>
              <a:gd name="connsiteY14" fmla="*/ 315310 h 630620"/>
              <a:gd name="connsiteX15" fmla="*/ 999279 w 2292052"/>
              <a:gd name="connsiteY15" fmla="*/ 331076 h 630620"/>
              <a:gd name="connsiteX16" fmla="*/ 1141169 w 2292052"/>
              <a:gd name="connsiteY16" fmla="*/ 362607 h 630620"/>
              <a:gd name="connsiteX17" fmla="*/ 1283058 w 2292052"/>
              <a:gd name="connsiteY17" fmla="*/ 394138 h 630620"/>
              <a:gd name="connsiteX18" fmla="*/ 1519213 w 2292052"/>
              <a:gd name="connsiteY18" fmla="*/ 492672 h 630620"/>
              <a:gd name="connsiteX19" fmla="*/ 1582275 w 2292052"/>
              <a:gd name="connsiteY19" fmla="*/ 479863 h 630620"/>
              <a:gd name="connsiteX20" fmla="*/ 1643858 w 2292052"/>
              <a:gd name="connsiteY20" fmla="*/ 503346 h 630620"/>
              <a:gd name="connsiteX21" fmla="*/ 1710205 w 2292052"/>
              <a:gd name="connsiteY21" fmla="*/ 520590 h 630620"/>
              <a:gd name="connsiteX22" fmla="*/ 1756024 w 2292052"/>
              <a:gd name="connsiteY22" fmla="*/ 520262 h 630620"/>
              <a:gd name="connsiteX23" fmla="*/ 1803321 w 2292052"/>
              <a:gd name="connsiteY23" fmla="*/ 536027 h 630620"/>
              <a:gd name="connsiteX24" fmla="*/ 2213224 w 2292052"/>
              <a:gd name="connsiteY24" fmla="*/ 551793 h 630620"/>
              <a:gd name="connsiteX25" fmla="*/ 2292052 w 2292052"/>
              <a:gd name="connsiteY25" fmla="*/ 567558 h 630620"/>
              <a:gd name="connsiteX26" fmla="*/ 2244755 w 2292052"/>
              <a:gd name="connsiteY26" fmla="*/ 630620 h 630620"/>
              <a:gd name="connsiteX0" fmla="*/ 2228989 w 2292052"/>
              <a:gd name="connsiteY0" fmla="*/ 94593 h 630620"/>
              <a:gd name="connsiteX1" fmla="*/ 2228989 w 2292052"/>
              <a:gd name="connsiteY1" fmla="*/ 94593 h 630620"/>
              <a:gd name="connsiteX2" fmla="*/ 1724493 w 2292052"/>
              <a:gd name="connsiteY2" fmla="*/ 31531 h 630620"/>
              <a:gd name="connsiteX3" fmla="*/ 1551072 w 2292052"/>
              <a:gd name="connsiteY3" fmla="*/ 15765 h 630620"/>
              <a:gd name="connsiteX4" fmla="*/ 1030810 w 2292052"/>
              <a:gd name="connsiteY4" fmla="*/ 0 h 630620"/>
              <a:gd name="connsiteX5" fmla="*/ 258300 w 2292052"/>
              <a:gd name="connsiteY5" fmla="*/ 31531 h 630620"/>
              <a:gd name="connsiteX6" fmla="*/ 211003 w 2292052"/>
              <a:gd name="connsiteY6" fmla="*/ 47296 h 630620"/>
              <a:gd name="connsiteX7" fmla="*/ 21817 w 2292052"/>
              <a:gd name="connsiteY7" fmla="*/ 94593 h 630620"/>
              <a:gd name="connsiteX8" fmla="*/ 6052 w 2292052"/>
              <a:gd name="connsiteY8" fmla="*/ 141889 h 630620"/>
              <a:gd name="connsiteX9" fmla="*/ 132176 w 2292052"/>
              <a:gd name="connsiteY9" fmla="*/ 204951 h 630620"/>
              <a:gd name="connsiteX10" fmla="*/ 84879 w 2292052"/>
              <a:gd name="connsiteY10" fmla="*/ 204952 h 630620"/>
              <a:gd name="connsiteX11" fmla="*/ 226769 w 2292052"/>
              <a:gd name="connsiteY11" fmla="*/ 252248 h 630620"/>
              <a:gd name="connsiteX12" fmla="*/ 274065 w 2292052"/>
              <a:gd name="connsiteY12" fmla="*/ 268014 h 630620"/>
              <a:gd name="connsiteX13" fmla="*/ 321362 w 2292052"/>
              <a:gd name="connsiteY13" fmla="*/ 299545 h 630620"/>
              <a:gd name="connsiteX14" fmla="*/ 368658 w 2292052"/>
              <a:gd name="connsiteY14" fmla="*/ 315310 h 630620"/>
              <a:gd name="connsiteX15" fmla="*/ 999279 w 2292052"/>
              <a:gd name="connsiteY15" fmla="*/ 331076 h 630620"/>
              <a:gd name="connsiteX16" fmla="*/ 1141169 w 2292052"/>
              <a:gd name="connsiteY16" fmla="*/ 362607 h 630620"/>
              <a:gd name="connsiteX17" fmla="*/ 1283058 w 2292052"/>
              <a:gd name="connsiteY17" fmla="*/ 394138 h 630620"/>
              <a:gd name="connsiteX18" fmla="*/ 1519213 w 2292052"/>
              <a:gd name="connsiteY18" fmla="*/ 492672 h 630620"/>
              <a:gd name="connsiteX19" fmla="*/ 1582275 w 2292052"/>
              <a:gd name="connsiteY19" fmla="*/ 479863 h 630620"/>
              <a:gd name="connsiteX20" fmla="*/ 1710205 w 2292052"/>
              <a:gd name="connsiteY20" fmla="*/ 520590 h 630620"/>
              <a:gd name="connsiteX21" fmla="*/ 1756024 w 2292052"/>
              <a:gd name="connsiteY21" fmla="*/ 520262 h 630620"/>
              <a:gd name="connsiteX22" fmla="*/ 1803321 w 2292052"/>
              <a:gd name="connsiteY22" fmla="*/ 536027 h 630620"/>
              <a:gd name="connsiteX23" fmla="*/ 2213224 w 2292052"/>
              <a:gd name="connsiteY23" fmla="*/ 551793 h 630620"/>
              <a:gd name="connsiteX24" fmla="*/ 2292052 w 2292052"/>
              <a:gd name="connsiteY24" fmla="*/ 567558 h 630620"/>
              <a:gd name="connsiteX25" fmla="*/ 2244755 w 2292052"/>
              <a:gd name="connsiteY25" fmla="*/ 630620 h 630620"/>
              <a:gd name="connsiteX0" fmla="*/ 2228989 w 2292052"/>
              <a:gd name="connsiteY0" fmla="*/ 94593 h 630620"/>
              <a:gd name="connsiteX1" fmla="*/ 2228989 w 2292052"/>
              <a:gd name="connsiteY1" fmla="*/ 94593 h 630620"/>
              <a:gd name="connsiteX2" fmla="*/ 1724493 w 2292052"/>
              <a:gd name="connsiteY2" fmla="*/ 31531 h 630620"/>
              <a:gd name="connsiteX3" fmla="*/ 1551072 w 2292052"/>
              <a:gd name="connsiteY3" fmla="*/ 15765 h 630620"/>
              <a:gd name="connsiteX4" fmla="*/ 1030810 w 2292052"/>
              <a:gd name="connsiteY4" fmla="*/ 0 h 630620"/>
              <a:gd name="connsiteX5" fmla="*/ 258300 w 2292052"/>
              <a:gd name="connsiteY5" fmla="*/ 31531 h 630620"/>
              <a:gd name="connsiteX6" fmla="*/ 211003 w 2292052"/>
              <a:gd name="connsiteY6" fmla="*/ 47296 h 630620"/>
              <a:gd name="connsiteX7" fmla="*/ 21817 w 2292052"/>
              <a:gd name="connsiteY7" fmla="*/ 94593 h 630620"/>
              <a:gd name="connsiteX8" fmla="*/ 6052 w 2292052"/>
              <a:gd name="connsiteY8" fmla="*/ 141889 h 630620"/>
              <a:gd name="connsiteX9" fmla="*/ 132176 w 2292052"/>
              <a:gd name="connsiteY9" fmla="*/ 204951 h 630620"/>
              <a:gd name="connsiteX10" fmla="*/ 84879 w 2292052"/>
              <a:gd name="connsiteY10" fmla="*/ 204952 h 630620"/>
              <a:gd name="connsiteX11" fmla="*/ 226769 w 2292052"/>
              <a:gd name="connsiteY11" fmla="*/ 252248 h 630620"/>
              <a:gd name="connsiteX12" fmla="*/ 274065 w 2292052"/>
              <a:gd name="connsiteY12" fmla="*/ 268014 h 630620"/>
              <a:gd name="connsiteX13" fmla="*/ 321362 w 2292052"/>
              <a:gd name="connsiteY13" fmla="*/ 299545 h 630620"/>
              <a:gd name="connsiteX14" fmla="*/ 368658 w 2292052"/>
              <a:gd name="connsiteY14" fmla="*/ 315310 h 630620"/>
              <a:gd name="connsiteX15" fmla="*/ 999279 w 2292052"/>
              <a:gd name="connsiteY15" fmla="*/ 331076 h 630620"/>
              <a:gd name="connsiteX16" fmla="*/ 1141169 w 2292052"/>
              <a:gd name="connsiteY16" fmla="*/ 362607 h 630620"/>
              <a:gd name="connsiteX17" fmla="*/ 1283058 w 2292052"/>
              <a:gd name="connsiteY17" fmla="*/ 394138 h 630620"/>
              <a:gd name="connsiteX18" fmla="*/ 1519213 w 2292052"/>
              <a:gd name="connsiteY18" fmla="*/ 492672 h 630620"/>
              <a:gd name="connsiteX19" fmla="*/ 1710205 w 2292052"/>
              <a:gd name="connsiteY19" fmla="*/ 520590 h 630620"/>
              <a:gd name="connsiteX20" fmla="*/ 1756024 w 2292052"/>
              <a:gd name="connsiteY20" fmla="*/ 520262 h 630620"/>
              <a:gd name="connsiteX21" fmla="*/ 1803321 w 2292052"/>
              <a:gd name="connsiteY21" fmla="*/ 536027 h 630620"/>
              <a:gd name="connsiteX22" fmla="*/ 2213224 w 2292052"/>
              <a:gd name="connsiteY22" fmla="*/ 551793 h 630620"/>
              <a:gd name="connsiteX23" fmla="*/ 2292052 w 2292052"/>
              <a:gd name="connsiteY23" fmla="*/ 567558 h 630620"/>
              <a:gd name="connsiteX24" fmla="*/ 2244755 w 2292052"/>
              <a:gd name="connsiteY24" fmla="*/ 630620 h 630620"/>
              <a:gd name="connsiteX0" fmla="*/ 2228989 w 2292052"/>
              <a:gd name="connsiteY0" fmla="*/ 94593 h 630620"/>
              <a:gd name="connsiteX1" fmla="*/ 2228989 w 2292052"/>
              <a:gd name="connsiteY1" fmla="*/ 94593 h 630620"/>
              <a:gd name="connsiteX2" fmla="*/ 1724493 w 2292052"/>
              <a:gd name="connsiteY2" fmla="*/ 31531 h 630620"/>
              <a:gd name="connsiteX3" fmla="*/ 1551072 w 2292052"/>
              <a:gd name="connsiteY3" fmla="*/ 15765 h 630620"/>
              <a:gd name="connsiteX4" fmla="*/ 1030810 w 2292052"/>
              <a:gd name="connsiteY4" fmla="*/ 0 h 630620"/>
              <a:gd name="connsiteX5" fmla="*/ 258300 w 2292052"/>
              <a:gd name="connsiteY5" fmla="*/ 31531 h 630620"/>
              <a:gd name="connsiteX6" fmla="*/ 211003 w 2292052"/>
              <a:gd name="connsiteY6" fmla="*/ 47296 h 630620"/>
              <a:gd name="connsiteX7" fmla="*/ 21817 w 2292052"/>
              <a:gd name="connsiteY7" fmla="*/ 94593 h 630620"/>
              <a:gd name="connsiteX8" fmla="*/ 6052 w 2292052"/>
              <a:gd name="connsiteY8" fmla="*/ 141889 h 630620"/>
              <a:gd name="connsiteX9" fmla="*/ 132176 w 2292052"/>
              <a:gd name="connsiteY9" fmla="*/ 204951 h 630620"/>
              <a:gd name="connsiteX10" fmla="*/ 84879 w 2292052"/>
              <a:gd name="connsiteY10" fmla="*/ 204952 h 630620"/>
              <a:gd name="connsiteX11" fmla="*/ 226769 w 2292052"/>
              <a:gd name="connsiteY11" fmla="*/ 252248 h 630620"/>
              <a:gd name="connsiteX12" fmla="*/ 274065 w 2292052"/>
              <a:gd name="connsiteY12" fmla="*/ 268014 h 630620"/>
              <a:gd name="connsiteX13" fmla="*/ 321362 w 2292052"/>
              <a:gd name="connsiteY13" fmla="*/ 299545 h 630620"/>
              <a:gd name="connsiteX14" fmla="*/ 368658 w 2292052"/>
              <a:gd name="connsiteY14" fmla="*/ 315310 h 630620"/>
              <a:gd name="connsiteX15" fmla="*/ 999279 w 2292052"/>
              <a:gd name="connsiteY15" fmla="*/ 331076 h 630620"/>
              <a:gd name="connsiteX16" fmla="*/ 1141169 w 2292052"/>
              <a:gd name="connsiteY16" fmla="*/ 362607 h 630620"/>
              <a:gd name="connsiteX17" fmla="*/ 1283058 w 2292052"/>
              <a:gd name="connsiteY17" fmla="*/ 394138 h 630620"/>
              <a:gd name="connsiteX18" fmla="*/ 1519213 w 2292052"/>
              <a:gd name="connsiteY18" fmla="*/ 492672 h 630620"/>
              <a:gd name="connsiteX19" fmla="*/ 1710205 w 2292052"/>
              <a:gd name="connsiteY19" fmla="*/ 520590 h 630620"/>
              <a:gd name="connsiteX20" fmla="*/ 1803321 w 2292052"/>
              <a:gd name="connsiteY20" fmla="*/ 536027 h 630620"/>
              <a:gd name="connsiteX21" fmla="*/ 2213224 w 2292052"/>
              <a:gd name="connsiteY21" fmla="*/ 551793 h 630620"/>
              <a:gd name="connsiteX22" fmla="*/ 2292052 w 2292052"/>
              <a:gd name="connsiteY22" fmla="*/ 567558 h 630620"/>
              <a:gd name="connsiteX23" fmla="*/ 2244755 w 2292052"/>
              <a:gd name="connsiteY23" fmla="*/ 630620 h 630620"/>
              <a:gd name="connsiteX0" fmla="*/ 2228989 w 2292052"/>
              <a:gd name="connsiteY0" fmla="*/ 94593 h 567779"/>
              <a:gd name="connsiteX1" fmla="*/ 2228989 w 2292052"/>
              <a:gd name="connsiteY1" fmla="*/ 94593 h 567779"/>
              <a:gd name="connsiteX2" fmla="*/ 1724493 w 2292052"/>
              <a:gd name="connsiteY2" fmla="*/ 31531 h 567779"/>
              <a:gd name="connsiteX3" fmla="*/ 1551072 w 2292052"/>
              <a:gd name="connsiteY3" fmla="*/ 15765 h 567779"/>
              <a:gd name="connsiteX4" fmla="*/ 1030810 w 2292052"/>
              <a:gd name="connsiteY4" fmla="*/ 0 h 567779"/>
              <a:gd name="connsiteX5" fmla="*/ 258300 w 2292052"/>
              <a:gd name="connsiteY5" fmla="*/ 31531 h 567779"/>
              <a:gd name="connsiteX6" fmla="*/ 211003 w 2292052"/>
              <a:gd name="connsiteY6" fmla="*/ 47296 h 567779"/>
              <a:gd name="connsiteX7" fmla="*/ 21817 w 2292052"/>
              <a:gd name="connsiteY7" fmla="*/ 94593 h 567779"/>
              <a:gd name="connsiteX8" fmla="*/ 6052 w 2292052"/>
              <a:gd name="connsiteY8" fmla="*/ 141889 h 567779"/>
              <a:gd name="connsiteX9" fmla="*/ 132176 w 2292052"/>
              <a:gd name="connsiteY9" fmla="*/ 204951 h 567779"/>
              <a:gd name="connsiteX10" fmla="*/ 84879 w 2292052"/>
              <a:gd name="connsiteY10" fmla="*/ 204952 h 567779"/>
              <a:gd name="connsiteX11" fmla="*/ 226769 w 2292052"/>
              <a:gd name="connsiteY11" fmla="*/ 252248 h 567779"/>
              <a:gd name="connsiteX12" fmla="*/ 274065 w 2292052"/>
              <a:gd name="connsiteY12" fmla="*/ 268014 h 567779"/>
              <a:gd name="connsiteX13" fmla="*/ 321362 w 2292052"/>
              <a:gd name="connsiteY13" fmla="*/ 299545 h 567779"/>
              <a:gd name="connsiteX14" fmla="*/ 368658 w 2292052"/>
              <a:gd name="connsiteY14" fmla="*/ 315310 h 567779"/>
              <a:gd name="connsiteX15" fmla="*/ 999279 w 2292052"/>
              <a:gd name="connsiteY15" fmla="*/ 331076 h 567779"/>
              <a:gd name="connsiteX16" fmla="*/ 1141169 w 2292052"/>
              <a:gd name="connsiteY16" fmla="*/ 362607 h 567779"/>
              <a:gd name="connsiteX17" fmla="*/ 1283058 w 2292052"/>
              <a:gd name="connsiteY17" fmla="*/ 394138 h 567779"/>
              <a:gd name="connsiteX18" fmla="*/ 1519213 w 2292052"/>
              <a:gd name="connsiteY18" fmla="*/ 492672 h 567779"/>
              <a:gd name="connsiteX19" fmla="*/ 1710205 w 2292052"/>
              <a:gd name="connsiteY19" fmla="*/ 520590 h 567779"/>
              <a:gd name="connsiteX20" fmla="*/ 1803321 w 2292052"/>
              <a:gd name="connsiteY20" fmla="*/ 536027 h 567779"/>
              <a:gd name="connsiteX21" fmla="*/ 2213224 w 2292052"/>
              <a:gd name="connsiteY21" fmla="*/ 551793 h 567779"/>
              <a:gd name="connsiteX22" fmla="*/ 2292052 w 2292052"/>
              <a:gd name="connsiteY22" fmla="*/ 567558 h 567779"/>
              <a:gd name="connsiteX0" fmla="*/ 2228989 w 2292052"/>
              <a:gd name="connsiteY0" fmla="*/ 94593 h 567779"/>
              <a:gd name="connsiteX1" fmla="*/ 2228989 w 2292052"/>
              <a:gd name="connsiteY1" fmla="*/ 94593 h 567779"/>
              <a:gd name="connsiteX2" fmla="*/ 1724493 w 2292052"/>
              <a:gd name="connsiteY2" fmla="*/ 31531 h 567779"/>
              <a:gd name="connsiteX3" fmla="*/ 1551072 w 2292052"/>
              <a:gd name="connsiteY3" fmla="*/ 15765 h 567779"/>
              <a:gd name="connsiteX4" fmla="*/ 1030810 w 2292052"/>
              <a:gd name="connsiteY4" fmla="*/ 0 h 567779"/>
              <a:gd name="connsiteX5" fmla="*/ 258300 w 2292052"/>
              <a:gd name="connsiteY5" fmla="*/ 31531 h 567779"/>
              <a:gd name="connsiteX6" fmla="*/ 211003 w 2292052"/>
              <a:gd name="connsiteY6" fmla="*/ 47296 h 567779"/>
              <a:gd name="connsiteX7" fmla="*/ 21817 w 2292052"/>
              <a:gd name="connsiteY7" fmla="*/ 94593 h 567779"/>
              <a:gd name="connsiteX8" fmla="*/ 6052 w 2292052"/>
              <a:gd name="connsiteY8" fmla="*/ 141889 h 567779"/>
              <a:gd name="connsiteX9" fmla="*/ 132176 w 2292052"/>
              <a:gd name="connsiteY9" fmla="*/ 204951 h 567779"/>
              <a:gd name="connsiteX10" fmla="*/ 84879 w 2292052"/>
              <a:gd name="connsiteY10" fmla="*/ 204952 h 567779"/>
              <a:gd name="connsiteX11" fmla="*/ 226769 w 2292052"/>
              <a:gd name="connsiteY11" fmla="*/ 252248 h 567779"/>
              <a:gd name="connsiteX12" fmla="*/ 274065 w 2292052"/>
              <a:gd name="connsiteY12" fmla="*/ 268014 h 567779"/>
              <a:gd name="connsiteX13" fmla="*/ 321362 w 2292052"/>
              <a:gd name="connsiteY13" fmla="*/ 299545 h 567779"/>
              <a:gd name="connsiteX14" fmla="*/ 368658 w 2292052"/>
              <a:gd name="connsiteY14" fmla="*/ 315310 h 567779"/>
              <a:gd name="connsiteX15" fmla="*/ 999279 w 2292052"/>
              <a:gd name="connsiteY15" fmla="*/ 331076 h 567779"/>
              <a:gd name="connsiteX16" fmla="*/ 1141169 w 2292052"/>
              <a:gd name="connsiteY16" fmla="*/ 362607 h 567779"/>
              <a:gd name="connsiteX17" fmla="*/ 1283058 w 2292052"/>
              <a:gd name="connsiteY17" fmla="*/ 394138 h 567779"/>
              <a:gd name="connsiteX18" fmla="*/ 1519213 w 2292052"/>
              <a:gd name="connsiteY18" fmla="*/ 492672 h 567779"/>
              <a:gd name="connsiteX19" fmla="*/ 1710205 w 2292052"/>
              <a:gd name="connsiteY19" fmla="*/ 520590 h 567779"/>
              <a:gd name="connsiteX20" fmla="*/ 1701830 w 2292052"/>
              <a:gd name="connsiteY20" fmla="*/ 522562 h 567779"/>
              <a:gd name="connsiteX21" fmla="*/ 1803321 w 2292052"/>
              <a:gd name="connsiteY21" fmla="*/ 536027 h 567779"/>
              <a:gd name="connsiteX22" fmla="*/ 2213224 w 2292052"/>
              <a:gd name="connsiteY22" fmla="*/ 551793 h 567779"/>
              <a:gd name="connsiteX23" fmla="*/ 2292052 w 2292052"/>
              <a:gd name="connsiteY23" fmla="*/ 567558 h 567779"/>
              <a:gd name="connsiteX0" fmla="*/ 2228989 w 2292052"/>
              <a:gd name="connsiteY0" fmla="*/ 94593 h 567779"/>
              <a:gd name="connsiteX1" fmla="*/ 2228989 w 2292052"/>
              <a:gd name="connsiteY1" fmla="*/ 94593 h 567779"/>
              <a:gd name="connsiteX2" fmla="*/ 1724493 w 2292052"/>
              <a:gd name="connsiteY2" fmla="*/ 31531 h 567779"/>
              <a:gd name="connsiteX3" fmla="*/ 1551072 w 2292052"/>
              <a:gd name="connsiteY3" fmla="*/ 15765 h 567779"/>
              <a:gd name="connsiteX4" fmla="*/ 1030810 w 2292052"/>
              <a:gd name="connsiteY4" fmla="*/ 0 h 567779"/>
              <a:gd name="connsiteX5" fmla="*/ 258300 w 2292052"/>
              <a:gd name="connsiteY5" fmla="*/ 31531 h 567779"/>
              <a:gd name="connsiteX6" fmla="*/ 211003 w 2292052"/>
              <a:gd name="connsiteY6" fmla="*/ 47296 h 567779"/>
              <a:gd name="connsiteX7" fmla="*/ 21817 w 2292052"/>
              <a:gd name="connsiteY7" fmla="*/ 94593 h 567779"/>
              <a:gd name="connsiteX8" fmla="*/ 6052 w 2292052"/>
              <a:gd name="connsiteY8" fmla="*/ 141889 h 567779"/>
              <a:gd name="connsiteX9" fmla="*/ 132176 w 2292052"/>
              <a:gd name="connsiteY9" fmla="*/ 204951 h 567779"/>
              <a:gd name="connsiteX10" fmla="*/ 84879 w 2292052"/>
              <a:gd name="connsiteY10" fmla="*/ 204952 h 567779"/>
              <a:gd name="connsiteX11" fmla="*/ 226769 w 2292052"/>
              <a:gd name="connsiteY11" fmla="*/ 252248 h 567779"/>
              <a:gd name="connsiteX12" fmla="*/ 274065 w 2292052"/>
              <a:gd name="connsiteY12" fmla="*/ 268014 h 567779"/>
              <a:gd name="connsiteX13" fmla="*/ 321362 w 2292052"/>
              <a:gd name="connsiteY13" fmla="*/ 299545 h 567779"/>
              <a:gd name="connsiteX14" fmla="*/ 315943 w 2292052"/>
              <a:gd name="connsiteY14" fmla="*/ 298725 h 567779"/>
              <a:gd name="connsiteX15" fmla="*/ 368658 w 2292052"/>
              <a:gd name="connsiteY15" fmla="*/ 315310 h 567779"/>
              <a:gd name="connsiteX16" fmla="*/ 999279 w 2292052"/>
              <a:gd name="connsiteY16" fmla="*/ 331076 h 567779"/>
              <a:gd name="connsiteX17" fmla="*/ 1141169 w 2292052"/>
              <a:gd name="connsiteY17" fmla="*/ 362607 h 567779"/>
              <a:gd name="connsiteX18" fmla="*/ 1283058 w 2292052"/>
              <a:gd name="connsiteY18" fmla="*/ 394138 h 567779"/>
              <a:gd name="connsiteX19" fmla="*/ 1519213 w 2292052"/>
              <a:gd name="connsiteY19" fmla="*/ 492672 h 567779"/>
              <a:gd name="connsiteX20" fmla="*/ 1710205 w 2292052"/>
              <a:gd name="connsiteY20" fmla="*/ 520590 h 567779"/>
              <a:gd name="connsiteX21" fmla="*/ 1701830 w 2292052"/>
              <a:gd name="connsiteY21" fmla="*/ 522562 h 567779"/>
              <a:gd name="connsiteX22" fmla="*/ 1803321 w 2292052"/>
              <a:gd name="connsiteY22" fmla="*/ 536027 h 567779"/>
              <a:gd name="connsiteX23" fmla="*/ 2213224 w 2292052"/>
              <a:gd name="connsiteY23" fmla="*/ 551793 h 567779"/>
              <a:gd name="connsiteX24" fmla="*/ 2292052 w 2292052"/>
              <a:gd name="connsiteY24" fmla="*/ 567558 h 567779"/>
              <a:gd name="connsiteX0" fmla="*/ 2228989 w 2292052"/>
              <a:gd name="connsiteY0" fmla="*/ 94593 h 567779"/>
              <a:gd name="connsiteX1" fmla="*/ 2228989 w 2292052"/>
              <a:gd name="connsiteY1" fmla="*/ 94593 h 567779"/>
              <a:gd name="connsiteX2" fmla="*/ 1724493 w 2292052"/>
              <a:gd name="connsiteY2" fmla="*/ 31531 h 567779"/>
              <a:gd name="connsiteX3" fmla="*/ 1551072 w 2292052"/>
              <a:gd name="connsiteY3" fmla="*/ 15765 h 567779"/>
              <a:gd name="connsiteX4" fmla="*/ 1030810 w 2292052"/>
              <a:gd name="connsiteY4" fmla="*/ 0 h 567779"/>
              <a:gd name="connsiteX5" fmla="*/ 258300 w 2292052"/>
              <a:gd name="connsiteY5" fmla="*/ 31531 h 567779"/>
              <a:gd name="connsiteX6" fmla="*/ 211003 w 2292052"/>
              <a:gd name="connsiteY6" fmla="*/ 47296 h 567779"/>
              <a:gd name="connsiteX7" fmla="*/ 21817 w 2292052"/>
              <a:gd name="connsiteY7" fmla="*/ 94593 h 567779"/>
              <a:gd name="connsiteX8" fmla="*/ 6052 w 2292052"/>
              <a:gd name="connsiteY8" fmla="*/ 141889 h 567779"/>
              <a:gd name="connsiteX9" fmla="*/ 132176 w 2292052"/>
              <a:gd name="connsiteY9" fmla="*/ 204951 h 567779"/>
              <a:gd name="connsiteX10" fmla="*/ 84879 w 2292052"/>
              <a:gd name="connsiteY10" fmla="*/ 204952 h 567779"/>
              <a:gd name="connsiteX11" fmla="*/ 226769 w 2292052"/>
              <a:gd name="connsiteY11" fmla="*/ 252248 h 567779"/>
              <a:gd name="connsiteX12" fmla="*/ 321362 w 2292052"/>
              <a:gd name="connsiteY12" fmla="*/ 299545 h 567779"/>
              <a:gd name="connsiteX13" fmla="*/ 315943 w 2292052"/>
              <a:gd name="connsiteY13" fmla="*/ 298725 h 567779"/>
              <a:gd name="connsiteX14" fmla="*/ 368658 w 2292052"/>
              <a:gd name="connsiteY14" fmla="*/ 315310 h 567779"/>
              <a:gd name="connsiteX15" fmla="*/ 999279 w 2292052"/>
              <a:gd name="connsiteY15" fmla="*/ 331076 h 567779"/>
              <a:gd name="connsiteX16" fmla="*/ 1141169 w 2292052"/>
              <a:gd name="connsiteY16" fmla="*/ 362607 h 567779"/>
              <a:gd name="connsiteX17" fmla="*/ 1283058 w 2292052"/>
              <a:gd name="connsiteY17" fmla="*/ 394138 h 567779"/>
              <a:gd name="connsiteX18" fmla="*/ 1519213 w 2292052"/>
              <a:gd name="connsiteY18" fmla="*/ 492672 h 567779"/>
              <a:gd name="connsiteX19" fmla="*/ 1710205 w 2292052"/>
              <a:gd name="connsiteY19" fmla="*/ 520590 h 567779"/>
              <a:gd name="connsiteX20" fmla="*/ 1701830 w 2292052"/>
              <a:gd name="connsiteY20" fmla="*/ 522562 h 567779"/>
              <a:gd name="connsiteX21" fmla="*/ 1803321 w 2292052"/>
              <a:gd name="connsiteY21" fmla="*/ 536027 h 567779"/>
              <a:gd name="connsiteX22" fmla="*/ 2213224 w 2292052"/>
              <a:gd name="connsiteY22" fmla="*/ 551793 h 567779"/>
              <a:gd name="connsiteX23" fmla="*/ 2292052 w 2292052"/>
              <a:gd name="connsiteY23" fmla="*/ 567558 h 567779"/>
              <a:gd name="connsiteX0" fmla="*/ 2225840 w 2288903"/>
              <a:gd name="connsiteY0" fmla="*/ 94593 h 567779"/>
              <a:gd name="connsiteX1" fmla="*/ 2225840 w 2288903"/>
              <a:gd name="connsiteY1" fmla="*/ 94593 h 567779"/>
              <a:gd name="connsiteX2" fmla="*/ 1721344 w 2288903"/>
              <a:gd name="connsiteY2" fmla="*/ 31531 h 567779"/>
              <a:gd name="connsiteX3" fmla="*/ 1547923 w 2288903"/>
              <a:gd name="connsiteY3" fmla="*/ 15765 h 567779"/>
              <a:gd name="connsiteX4" fmla="*/ 1027661 w 2288903"/>
              <a:gd name="connsiteY4" fmla="*/ 0 h 567779"/>
              <a:gd name="connsiteX5" fmla="*/ 255151 w 2288903"/>
              <a:gd name="connsiteY5" fmla="*/ 31531 h 567779"/>
              <a:gd name="connsiteX6" fmla="*/ 207854 w 2288903"/>
              <a:gd name="connsiteY6" fmla="*/ 47296 h 567779"/>
              <a:gd name="connsiteX7" fmla="*/ 18668 w 2288903"/>
              <a:gd name="connsiteY7" fmla="*/ 94593 h 567779"/>
              <a:gd name="connsiteX8" fmla="*/ 2903 w 2288903"/>
              <a:gd name="connsiteY8" fmla="*/ 141889 h 567779"/>
              <a:gd name="connsiteX9" fmla="*/ 81730 w 2288903"/>
              <a:gd name="connsiteY9" fmla="*/ 204952 h 567779"/>
              <a:gd name="connsiteX10" fmla="*/ 223620 w 2288903"/>
              <a:gd name="connsiteY10" fmla="*/ 252248 h 567779"/>
              <a:gd name="connsiteX11" fmla="*/ 318213 w 2288903"/>
              <a:gd name="connsiteY11" fmla="*/ 299545 h 567779"/>
              <a:gd name="connsiteX12" fmla="*/ 312794 w 2288903"/>
              <a:gd name="connsiteY12" fmla="*/ 298725 h 567779"/>
              <a:gd name="connsiteX13" fmla="*/ 365509 w 2288903"/>
              <a:gd name="connsiteY13" fmla="*/ 315310 h 567779"/>
              <a:gd name="connsiteX14" fmla="*/ 996130 w 2288903"/>
              <a:gd name="connsiteY14" fmla="*/ 331076 h 567779"/>
              <a:gd name="connsiteX15" fmla="*/ 1138020 w 2288903"/>
              <a:gd name="connsiteY15" fmla="*/ 362607 h 567779"/>
              <a:gd name="connsiteX16" fmla="*/ 1279909 w 2288903"/>
              <a:gd name="connsiteY16" fmla="*/ 394138 h 567779"/>
              <a:gd name="connsiteX17" fmla="*/ 1516064 w 2288903"/>
              <a:gd name="connsiteY17" fmla="*/ 492672 h 567779"/>
              <a:gd name="connsiteX18" fmla="*/ 1707056 w 2288903"/>
              <a:gd name="connsiteY18" fmla="*/ 520590 h 567779"/>
              <a:gd name="connsiteX19" fmla="*/ 1698681 w 2288903"/>
              <a:gd name="connsiteY19" fmla="*/ 522562 h 567779"/>
              <a:gd name="connsiteX20" fmla="*/ 1800172 w 2288903"/>
              <a:gd name="connsiteY20" fmla="*/ 536027 h 567779"/>
              <a:gd name="connsiteX21" fmla="*/ 2210075 w 2288903"/>
              <a:gd name="connsiteY21" fmla="*/ 551793 h 567779"/>
              <a:gd name="connsiteX22" fmla="*/ 2288903 w 2288903"/>
              <a:gd name="connsiteY22" fmla="*/ 567558 h 567779"/>
              <a:gd name="connsiteX0" fmla="*/ 2212173 w 2275236"/>
              <a:gd name="connsiteY0" fmla="*/ 94593 h 567779"/>
              <a:gd name="connsiteX1" fmla="*/ 2212173 w 2275236"/>
              <a:gd name="connsiteY1" fmla="*/ 94593 h 567779"/>
              <a:gd name="connsiteX2" fmla="*/ 1707677 w 2275236"/>
              <a:gd name="connsiteY2" fmla="*/ 31531 h 567779"/>
              <a:gd name="connsiteX3" fmla="*/ 1534256 w 2275236"/>
              <a:gd name="connsiteY3" fmla="*/ 15765 h 567779"/>
              <a:gd name="connsiteX4" fmla="*/ 1013994 w 2275236"/>
              <a:gd name="connsiteY4" fmla="*/ 0 h 567779"/>
              <a:gd name="connsiteX5" fmla="*/ 241484 w 2275236"/>
              <a:gd name="connsiteY5" fmla="*/ 31531 h 567779"/>
              <a:gd name="connsiteX6" fmla="*/ 194187 w 2275236"/>
              <a:gd name="connsiteY6" fmla="*/ 47296 h 567779"/>
              <a:gd name="connsiteX7" fmla="*/ 5001 w 2275236"/>
              <a:gd name="connsiteY7" fmla="*/ 94593 h 567779"/>
              <a:gd name="connsiteX8" fmla="*/ 68063 w 2275236"/>
              <a:gd name="connsiteY8" fmla="*/ 204952 h 567779"/>
              <a:gd name="connsiteX9" fmla="*/ 209953 w 2275236"/>
              <a:gd name="connsiteY9" fmla="*/ 252248 h 567779"/>
              <a:gd name="connsiteX10" fmla="*/ 304546 w 2275236"/>
              <a:gd name="connsiteY10" fmla="*/ 299545 h 567779"/>
              <a:gd name="connsiteX11" fmla="*/ 299127 w 2275236"/>
              <a:gd name="connsiteY11" fmla="*/ 298725 h 567779"/>
              <a:gd name="connsiteX12" fmla="*/ 351842 w 2275236"/>
              <a:gd name="connsiteY12" fmla="*/ 315310 h 567779"/>
              <a:gd name="connsiteX13" fmla="*/ 982463 w 2275236"/>
              <a:gd name="connsiteY13" fmla="*/ 331076 h 567779"/>
              <a:gd name="connsiteX14" fmla="*/ 1124353 w 2275236"/>
              <a:gd name="connsiteY14" fmla="*/ 362607 h 567779"/>
              <a:gd name="connsiteX15" fmla="*/ 1266242 w 2275236"/>
              <a:gd name="connsiteY15" fmla="*/ 394138 h 567779"/>
              <a:gd name="connsiteX16" fmla="*/ 1502397 w 2275236"/>
              <a:gd name="connsiteY16" fmla="*/ 492672 h 567779"/>
              <a:gd name="connsiteX17" fmla="*/ 1693389 w 2275236"/>
              <a:gd name="connsiteY17" fmla="*/ 520590 h 567779"/>
              <a:gd name="connsiteX18" fmla="*/ 1685014 w 2275236"/>
              <a:gd name="connsiteY18" fmla="*/ 522562 h 567779"/>
              <a:gd name="connsiteX19" fmla="*/ 1786505 w 2275236"/>
              <a:gd name="connsiteY19" fmla="*/ 536027 h 567779"/>
              <a:gd name="connsiteX20" fmla="*/ 2196408 w 2275236"/>
              <a:gd name="connsiteY20" fmla="*/ 551793 h 567779"/>
              <a:gd name="connsiteX21" fmla="*/ 2275236 w 2275236"/>
              <a:gd name="connsiteY21" fmla="*/ 567558 h 567779"/>
              <a:gd name="connsiteX0" fmla="*/ 2144161 w 2207224"/>
              <a:gd name="connsiteY0" fmla="*/ 94593 h 567779"/>
              <a:gd name="connsiteX1" fmla="*/ 2144161 w 2207224"/>
              <a:gd name="connsiteY1" fmla="*/ 94593 h 567779"/>
              <a:gd name="connsiteX2" fmla="*/ 1639665 w 2207224"/>
              <a:gd name="connsiteY2" fmla="*/ 31531 h 567779"/>
              <a:gd name="connsiteX3" fmla="*/ 1466244 w 2207224"/>
              <a:gd name="connsiteY3" fmla="*/ 15765 h 567779"/>
              <a:gd name="connsiteX4" fmla="*/ 945982 w 2207224"/>
              <a:gd name="connsiteY4" fmla="*/ 0 h 567779"/>
              <a:gd name="connsiteX5" fmla="*/ 173472 w 2207224"/>
              <a:gd name="connsiteY5" fmla="*/ 31531 h 567779"/>
              <a:gd name="connsiteX6" fmla="*/ 126175 w 2207224"/>
              <a:gd name="connsiteY6" fmla="*/ 47296 h 567779"/>
              <a:gd name="connsiteX7" fmla="*/ 51 w 2207224"/>
              <a:gd name="connsiteY7" fmla="*/ 204952 h 567779"/>
              <a:gd name="connsiteX8" fmla="*/ 141941 w 2207224"/>
              <a:gd name="connsiteY8" fmla="*/ 252248 h 567779"/>
              <a:gd name="connsiteX9" fmla="*/ 236534 w 2207224"/>
              <a:gd name="connsiteY9" fmla="*/ 299545 h 567779"/>
              <a:gd name="connsiteX10" fmla="*/ 231115 w 2207224"/>
              <a:gd name="connsiteY10" fmla="*/ 298725 h 567779"/>
              <a:gd name="connsiteX11" fmla="*/ 283830 w 2207224"/>
              <a:gd name="connsiteY11" fmla="*/ 315310 h 567779"/>
              <a:gd name="connsiteX12" fmla="*/ 914451 w 2207224"/>
              <a:gd name="connsiteY12" fmla="*/ 331076 h 567779"/>
              <a:gd name="connsiteX13" fmla="*/ 1056341 w 2207224"/>
              <a:gd name="connsiteY13" fmla="*/ 362607 h 567779"/>
              <a:gd name="connsiteX14" fmla="*/ 1198230 w 2207224"/>
              <a:gd name="connsiteY14" fmla="*/ 394138 h 567779"/>
              <a:gd name="connsiteX15" fmla="*/ 1434385 w 2207224"/>
              <a:gd name="connsiteY15" fmla="*/ 492672 h 567779"/>
              <a:gd name="connsiteX16" fmla="*/ 1625377 w 2207224"/>
              <a:gd name="connsiteY16" fmla="*/ 520590 h 567779"/>
              <a:gd name="connsiteX17" fmla="*/ 1617002 w 2207224"/>
              <a:gd name="connsiteY17" fmla="*/ 522562 h 567779"/>
              <a:gd name="connsiteX18" fmla="*/ 1718493 w 2207224"/>
              <a:gd name="connsiteY18" fmla="*/ 536027 h 567779"/>
              <a:gd name="connsiteX19" fmla="*/ 2128396 w 2207224"/>
              <a:gd name="connsiteY19" fmla="*/ 551793 h 567779"/>
              <a:gd name="connsiteX20" fmla="*/ 2207224 w 2207224"/>
              <a:gd name="connsiteY20" fmla="*/ 567558 h 567779"/>
              <a:gd name="connsiteX0" fmla="*/ 2087056 w 2150119"/>
              <a:gd name="connsiteY0" fmla="*/ 94593 h 567779"/>
              <a:gd name="connsiteX1" fmla="*/ 2087056 w 2150119"/>
              <a:gd name="connsiteY1" fmla="*/ 94593 h 567779"/>
              <a:gd name="connsiteX2" fmla="*/ 1582560 w 2150119"/>
              <a:gd name="connsiteY2" fmla="*/ 31531 h 567779"/>
              <a:gd name="connsiteX3" fmla="*/ 1409139 w 2150119"/>
              <a:gd name="connsiteY3" fmla="*/ 15765 h 567779"/>
              <a:gd name="connsiteX4" fmla="*/ 888877 w 2150119"/>
              <a:gd name="connsiteY4" fmla="*/ 0 h 567779"/>
              <a:gd name="connsiteX5" fmla="*/ 116367 w 2150119"/>
              <a:gd name="connsiteY5" fmla="*/ 31531 h 567779"/>
              <a:gd name="connsiteX6" fmla="*/ 69070 w 2150119"/>
              <a:gd name="connsiteY6" fmla="*/ 47296 h 567779"/>
              <a:gd name="connsiteX7" fmla="*/ 96 w 2150119"/>
              <a:gd name="connsiteY7" fmla="*/ 181140 h 567779"/>
              <a:gd name="connsiteX8" fmla="*/ 84836 w 2150119"/>
              <a:gd name="connsiteY8" fmla="*/ 252248 h 567779"/>
              <a:gd name="connsiteX9" fmla="*/ 179429 w 2150119"/>
              <a:gd name="connsiteY9" fmla="*/ 299545 h 567779"/>
              <a:gd name="connsiteX10" fmla="*/ 174010 w 2150119"/>
              <a:gd name="connsiteY10" fmla="*/ 298725 h 567779"/>
              <a:gd name="connsiteX11" fmla="*/ 226725 w 2150119"/>
              <a:gd name="connsiteY11" fmla="*/ 315310 h 567779"/>
              <a:gd name="connsiteX12" fmla="*/ 857346 w 2150119"/>
              <a:gd name="connsiteY12" fmla="*/ 331076 h 567779"/>
              <a:gd name="connsiteX13" fmla="*/ 999236 w 2150119"/>
              <a:gd name="connsiteY13" fmla="*/ 362607 h 567779"/>
              <a:gd name="connsiteX14" fmla="*/ 1141125 w 2150119"/>
              <a:gd name="connsiteY14" fmla="*/ 394138 h 567779"/>
              <a:gd name="connsiteX15" fmla="*/ 1377280 w 2150119"/>
              <a:gd name="connsiteY15" fmla="*/ 492672 h 567779"/>
              <a:gd name="connsiteX16" fmla="*/ 1568272 w 2150119"/>
              <a:gd name="connsiteY16" fmla="*/ 520590 h 567779"/>
              <a:gd name="connsiteX17" fmla="*/ 1559897 w 2150119"/>
              <a:gd name="connsiteY17" fmla="*/ 522562 h 567779"/>
              <a:gd name="connsiteX18" fmla="*/ 1661388 w 2150119"/>
              <a:gd name="connsiteY18" fmla="*/ 536027 h 567779"/>
              <a:gd name="connsiteX19" fmla="*/ 2071291 w 2150119"/>
              <a:gd name="connsiteY19" fmla="*/ 551793 h 567779"/>
              <a:gd name="connsiteX20" fmla="*/ 2150119 w 2150119"/>
              <a:gd name="connsiteY20" fmla="*/ 567558 h 567779"/>
              <a:gd name="connsiteX0" fmla="*/ 2087056 w 2150119"/>
              <a:gd name="connsiteY0" fmla="*/ 94593 h 567779"/>
              <a:gd name="connsiteX1" fmla="*/ 2087056 w 2150119"/>
              <a:gd name="connsiteY1" fmla="*/ 94593 h 567779"/>
              <a:gd name="connsiteX2" fmla="*/ 1582560 w 2150119"/>
              <a:gd name="connsiteY2" fmla="*/ 31531 h 567779"/>
              <a:gd name="connsiteX3" fmla="*/ 1409139 w 2150119"/>
              <a:gd name="connsiteY3" fmla="*/ 15765 h 567779"/>
              <a:gd name="connsiteX4" fmla="*/ 888877 w 2150119"/>
              <a:gd name="connsiteY4" fmla="*/ 0 h 567779"/>
              <a:gd name="connsiteX5" fmla="*/ 116367 w 2150119"/>
              <a:gd name="connsiteY5" fmla="*/ 31531 h 567779"/>
              <a:gd name="connsiteX6" fmla="*/ 69070 w 2150119"/>
              <a:gd name="connsiteY6" fmla="*/ 47296 h 567779"/>
              <a:gd name="connsiteX7" fmla="*/ 96 w 2150119"/>
              <a:gd name="connsiteY7" fmla="*/ 143040 h 567779"/>
              <a:gd name="connsiteX8" fmla="*/ 84836 w 2150119"/>
              <a:gd name="connsiteY8" fmla="*/ 252248 h 567779"/>
              <a:gd name="connsiteX9" fmla="*/ 179429 w 2150119"/>
              <a:gd name="connsiteY9" fmla="*/ 299545 h 567779"/>
              <a:gd name="connsiteX10" fmla="*/ 174010 w 2150119"/>
              <a:gd name="connsiteY10" fmla="*/ 298725 h 567779"/>
              <a:gd name="connsiteX11" fmla="*/ 226725 w 2150119"/>
              <a:gd name="connsiteY11" fmla="*/ 315310 h 567779"/>
              <a:gd name="connsiteX12" fmla="*/ 857346 w 2150119"/>
              <a:gd name="connsiteY12" fmla="*/ 331076 h 567779"/>
              <a:gd name="connsiteX13" fmla="*/ 999236 w 2150119"/>
              <a:gd name="connsiteY13" fmla="*/ 362607 h 567779"/>
              <a:gd name="connsiteX14" fmla="*/ 1141125 w 2150119"/>
              <a:gd name="connsiteY14" fmla="*/ 394138 h 567779"/>
              <a:gd name="connsiteX15" fmla="*/ 1377280 w 2150119"/>
              <a:gd name="connsiteY15" fmla="*/ 492672 h 567779"/>
              <a:gd name="connsiteX16" fmla="*/ 1568272 w 2150119"/>
              <a:gd name="connsiteY16" fmla="*/ 520590 h 567779"/>
              <a:gd name="connsiteX17" fmla="*/ 1559897 w 2150119"/>
              <a:gd name="connsiteY17" fmla="*/ 522562 h 567779"/>
              <a:gd name="connsiteX18" fmla="*/ 1661388 w 2150119"/>
              <a:gd name="connsiteY18" fmla="*/ 536027 h 567779"/>
              <a:gd name="connsiteX19" fmla="*/ 2071291 w 2150119"/>
              <a:gd name="connsiteY19" fmla="*/ 551793 h 567779"/>
              <a:gd name="connsiteX20" fmla="*/ 2150119 w 2150119"/>
              <a:gd name="connsiteY20" fmla="*/ 567558 h 567779"/>
              <a:gd name="connsiteX0" fmla="*/ 2087056 w 2150119"/>
              <a:gd name="connsiteY0" fmla="*/ 94593 h 567779"/>
              <a:gd name="connsiteX1" fmla="*/ 2087056 w 2150119"/>
              <a:gd name="connsiteY1" fmla="*/ 94593 h 567779"/>
              <a:gd name="connsiteX2" fmla="*/ 1582560 w 2150119"/>
              <a:gd name="connsiteY2" fmla="*/ 31531 h 567779"/>
              <a:gd name="connsiteX3" fmla="*/ 1409139 w 2150119"/>
              <a:gd name="connsiteY3" fmla="*/ 15765 h 567779"/>
              <a:gd name="connsiteX4" fmla="*/ 888877 w 2150119"/>
              <a:gd name="connsiteY4" fmla="*/ 0 h 567779"/>
              <a:gd name="connsiteX5" fmla="*/ 116367 w 2150119"/>
              <a:gd name="connsiteY5" fmla="*/ 31531 h 567779"/>
              <a:gd name="connsiteX6" fmla="*/ 69070 w 2150119"/>
              <a:gd name="connsiteY6" fmla="*/ 47296 h 567779"/>
              <a:gd name="connsiteX7" fmla="*/ 96 w 2150119"/>
              <a:gd name="connsiteY7" fmla="*/ 143040 h 567779"/>
              <a:gd name="connsiteX8" fmla="*/ 84836 w 2150119"/>
              <a:gd name="connsiteY8" fmla="*/ 252248 h 567779"/>
              <a:gd name="connsiteX9" fmla="*/ 179429 w 2150119"/>
              <a:gd name="connsiteY9" fmla="*/ 299545 h 567779"/>
              <a:gd name="connsiteX10" fmla="*/ 174010 w 2150119"/>
              <a:gd name="connsiteY10" fmla="*/ 298725 h 567779"/>
              <a:gd name="connsiteX11" fmla="*/ 857346 w 2150119"/>
              <a:gd name="connsiteY11" fmla="*/ 331076 h 567779"/>
              <a:gd name="connsiteX12" fmla="*/ 999236 w 2150119"/>
              <a:gd name="connsiteY12" fmla="*/ 362607 h 567779"/>
              <a:gd name="connsiteX13" fmla="*/ 1141125 w 2150119"/>
              <a:gd name="connsiteY13" fmla="*/ 394138 h 567779"/>
              <a:gd name="connsiteX14" fmla="*/ 1377280 w 2150119"/>
              <a:gd name="connsiteY14" fmla="*/ 492672 h 567779"/>
              <a:gd name="connsiteX15" fmla="*/ 1568272 w 2150119"/>
              <a:gd name="connsiteY15" fmla="*/ 520590 h 567779"/>
              <a:gd name="connsiteX16" fmla="*/ 1559897 w 2150119"/>
              <a:gd name="connsiteY16" fmla="*/ 522562 h 567779"/>
              <a:gd name="connsiteX17" fmla="*/ 1661388 w 2150119"/>
              <a:gd name="connsiteY17" fmla="*/ 536027 h 567779"/>
              <a:gd name="connsiteX18" fmla="*/ 2071291 w 2150119"/>
              <a:gd name="connsiteY18" fmla="*/ 551793 h 567779"/>
              <a:gd name="connsiteX19" fmla="*/ 2150119 w 2150119"/>
              <a:gd name="connsiteY19" fmla="*/ 567558 h 567779"/>
              <a:gd name="connsiteX0" fmla="*/ 2087056 w 2150119"/>
              <a:gd name="connsiteY0" fmla="*/ 94593 h 567779"/>
              <a:gd name="connsiteX1" fmla="*/ 2087056 w 2150119"/>
              <a:gd name="connsiteY1" fmla="*/ 94593 h 567779"/>
              <a:gd name="connsiteX2" fmla="*/ 1582560 w 2150119"/>
              <a:gd name="connsiteY2" fmla="*/ 31531 h 567779"/>
              <a:gd name="connsiteX3" fmla="*/ 1409139 w 2150119"/>
              <a:gd name="connsiteY3" fmla="*/ 15765 h 567779"/>
              <a:gd name="connsiteX4" fmla="*/ 888877 w 2150119"/>
              <a:gd name="connsiteY4" fmla="*/ 0 h 567779"/>
              <a:gd name="connsiteX5" fmla="*/ 116367 w 2150119"/>
              <a:gd name="connsiteY5" fmla="*/ 31531 h 567779"/>
              <a:gd name="connsiteX6" fmla="*/ 69070 w 2150119"/>
              <a:gd name="connsiteY6" fmla="*/ 47296 h 567779"/>
              <a:gd name="connsiteX7" fmla="*/ 96 w 2150119"/>
              <a:gd name="connsiteY7" fmla="*/ 143040 h 567779"/>
              <a:gd name="connsiteX8" fmla="*/ 84836 w 2150119"/>
              <a:gd name="connsiteY8" fmla="*/ 252248 h 567779"/>
              <a:gd name="connsiteX9" fmla="*/ 179429 w 2150119"/>
              <a:gd name="connsiteY9" fmla="*/ 299545 h 567779"/>
              <a:gd name="connsiteX10" fmla="*/ 307360 w 2150119"/>
              <a:gd name="connsiteY10" fmla="*/ 346350 h 567779"/>
              <a:gd name="connsiteX11" fmla="*/ 857346 w 2150119"/>
              <a:gd name="connsiteY11" fmla="*/ 331076 h 567779"/>
              <a:gd name="connsiteX12" fmla="*/ 999236 w 2150119"/>
              <a:gd name="connsiteY12" fmla="*/ 362607 h 567779"/>
              <a:gd name="connsiteX13" fmla="*/ 1141125 w 2150119"/>
              <a:gd name="connsiteY13" fmla="*/ 394138 h 567779"/>
              <a:gd name="connsiteX14" fmla="*/ 1377280 w 2150119"/>
              <a:gd name="connsiteY14" fmla="*/ 492672 h 567779"/>
              <a:gd name="connsiteX15" fmla="*/ 1568272 w 2150119"/>
              <a:gd name="connsiteY15" fmla="*/ 520590 h 567779"/>
              <a:gd name="connsiteX16" fmla="*/ 1559897 w 2150119"/>
              <a:gd name="connsiteY16" fmla="*/ 522562 h 567779"/>
              <a:gd name="connsiteX17" fmla="*/ 1661388 w 2150119"/>
              <a:gd name="connsiteY17" fmla="*/ 536027 h 567779"/>
              <a:gd name="connsiteX18" fmla="*/ 2071291 w 2150119"/>
              <a:gd name="connsiteY18" fmla="*/ 551793 h 567779"/>
              <a:gd name="connsiteX19" fmla="*/ 2150119 w 2150119"/>
              <a:gd name="connsiteY19" fmla="*/ 567558 h 567779"/>
              <a:gd name="connsiteX0" fmla="*/ 2087056 w 2150119"/>
              <a:gd name="connsiteY0" fmla="*/ 94593 h 567779"/>
              <a:gd name="connsiteX1" fmla="*/ 2087056 w 2150119"/>
              <a:gd name="connsiteY1" fmla="*/ 94593 h 567779"/>
              <a:gd name="connsiteX2" fmla="*/ 1582560 w 2150119"/>
              <a:gd name="connsiteY2" fmla="*/ 31531 h 567779"/>
              <a:gd name="connsiteX3" fmla="*/ 1409139 w 2150119"/>
              <a:gd name="connsiteY3" fmla="*/ 15765 h 567779"/>
              <a:gd name="connsiteX4" fmla="*/ 888877 w 2150119"/>
              <a:gd name="connsiteY4" fmla="*/ 0 h 567779"/>
              <a:gd name="connsiteX5" fmla="*/ 116367 w 2150119"/>
              <a:gd name="connsiteY5" fmla="*/ 31531 h 567779"/>
              <a:gd name="connsiteX6" fmla="*/ 69070 w 2150119"/>
              <a:gd name="connsiteY6" fmla="*/ 47296 h 567779"/>
              <a:gd name="connsiteX7" fmla="*/ 96 w 2150119"/>
              <a:gd name="connsiteY7" fmla="*/ 143040 h 567779"/>
              <a:gd name="connsiteX8" fmla="*/ 84836 w 2150119"/>
              <a:gd name="connsiteY8" fmla="*/ 252248 h 567779"/>
              <a:gd name="connsiteX9" fmla="*/ 179429 w 2150119"/>
              <a:gd name="connsiteY9" fmla="*/ 299545 h 567779"/>
              <a:gd name="connsiteX10" fmla="*/ 364510 w 2150119"/>
              <a:gd name="connsiteY10" fmla="*/ 341588 h 567779"/>
              <a:gd name="connsiteX11" fmla="*/ 857346 w 2150119"/>
              <a:gd name="connsiteY11" fmla="*/ 331076 h 567779"/>
              <a:gd name="connsiteX12" fmla="*/ 999236 w 2150119"/>
              <a:gd name="connsiteY12" fmla="*/ 362607 h 567779"/>
              <a:gd name="connsiteX13" fmla="*/ 1141125 w 2150119"/>
              <a:gd name="connsiteY13" fmla="*/ 394138 h 567779"/>
              <a:gd name="connsiteX14" fmla="*/ 1377280 w 2150119"/>
              <a:gd name="connsiteY14" fmla="*/ 492672 h 567779"/>
              <a:gd name="connsiteX15" fmla="*/ 1568272 w 2150119"/>
              <a:gd name="connsiteY15" fmla="*/ 520590 h 567779"/>
              <a:gd name="connsiteX16" fmla="*/ 1559897 w 2150119"/>
              <a:gd name="connsiteY16" fmla="*/ 522562 h 567779"/>
              <a:gd name="connsiteX17" fmla="*/ 1661388 w 2150119"/>
              <a:gd name="connsiteY17" fmla="*/ 536027 h 567779"/>
              <a:gd name="connsiteX18" fmla="*/ 2071291 w 2150119"/>
              <a:gd name="connsiteY18" fmla="*/ 551793 h 567779"/>
              <a:gd name="connsiteX19" fmla="*/ 2150119 w 2150119"/>
              <a:gd name="connsiteY19" fmla="*/ 567558 h 567779"/>
              <a:gd name="connsiteX0" fmla="*/ 2087056 w 2150119"/>
              <a:gd name="connsiteY0" fmla="*/ 94593 h 567779"/>
              <a:gd name="connsiteX1" fmla="*/ 2087056 w 2150119"/>
              <a:gd name="connsiteY1" fmla="*/ 94593 h 567779"/>
              <a:gd name="connsiteX2" fmla="*/ 1582560 w 2150119"/>
              <a:gd name="connsiteY2" fmla="*/ 31531 h 567779"/>
              <a:gd name="connsiteX3" fmla="*/ 1409139 w 2150119"/>
              <a:gd name="connsiteY3" fmla="*/ 15765 h 567779"/>
              <a:gd name="connsiteX4" fmla="*/ 888877 w 2150119"/>
              <a:gd name="connsiteY4" fmla="*/ 0 h 567779"/>
              <a:gd name="connsiteX5" fmla="*/ 116367 w 2150119"/>
              <a:gd name="connsiteY5" fmla="*/ 31531 h 567779"/>
              <a:gd name="connsiteX6" fmla="*/ 69070 w 2150119"/>
              <a:gd name="connsiteY6" fmla="*/ 47296 h 567779"/>
              <a:gd name="connsiteX7" fmla="*/ 96 w 2150119"/>
              <a:gd name="connsiteY7" fmla="*/ 143040 h 567779"/>
              <a:gd name="connsiteX8" fmla="*/ 84836 w 2150119"/>
              <a:gd name="connsiteY8" fmla="*/ 252248 h 567779"/>
              <a:gd name="connsiteX9" fmla="*/ 179429 w 2150119"/>
              <a:gd name="connsiteY9" fmla="*/ 299545 h 567779"/>
              <a:gd name="connsiteX10" fmla="*/ 364510 w 2150119"/>
              <a:gd name="connsiteY10" fmla="*/ 341588 h 567779"/>
              <a:gd name="connsiteX11" fmla="*/ 588346 w 2150119"/>
              <a:gd name="connsiteY11" fmla="*/ 360637 h 567779"/>
              <a:gd name="connsiteX12" fmla="*/ 857346 w 2150119"/>
              <a:gd name="connsiteY12" fmla="*/ 331076 h 567779"/>
              <a:gd name="connsiteX13" fmla="*/ 999236 w 2150119"/>
              <a:gd name="connsiteY13" fmla="*/ 362607 h 567779"/>
              <a:gd name="connsiteX14" fmla="*/ 1141125 w 2150119"/>
              <a:gd name="connsiteY14" fmla="*/ 394138 h 567779"/>
              <a:gd name="connsiteX15" fmla="*/ 1377280 w 2150119"/>
              <a:gd name="connsiteY15" fmla="*/ 492672 h 567779"/>
              <a:gd name="connsiteX16" fmla="*/ 1568272 w 2150119"/>
              <a:gd name="connsiteY16" fmla="*/ 520590 h 567779"/>
              <a:gd name="connsiteX17" fmla="*/ 1559897 w 2150119"/>
              <a:gd name="connsiteY17" fmla="*/ 522562 h 567779"/>
              <a:gd name="connsiteX18" fmla="*/ 1661388 w 2150119"/>
              <a:gd name="connsiteY18" fmla="*/ 536027 h 567779"/>
              <a:gd name="connsiteX19" fmla="*/ 2071291 w 2150119"/>
              <a:gd name="connsiteY19" fmla="*/ 551793 h 567779"/>
              <a:gd name="connsiteX20" fmla="*/ 2150119 w 2150119"/>
              <a:gd name="connsiteY20" fmla="*/ 567558 h 567779"/>
              <a:gd name="connsiteX0" fmla="*/ 2087056 w 2150119"/>
              <a:gd name="connsiteY0" fmla="*/ 94593 h 567779"/>
              <a:gd name="connsiteX1" fmla="*/ 2087056 w 2150119"/>
              <a:gd name="connsiteY1" fmla="*/ 94593 h 567779"/>
              <a:gd name="connsiteX2" fmla="*/ 1582560 w 2150119"/>
              <a:gd name="connsiteY2" fmla="*/ 31531 h 567779"/>
              <a:gd name="connsiteX3" fmla="*/ 1409139 w 2150119"/>
              <a:gd name="connsiteY3" fmla="*/ 15765 h 567779"/>
              <a:gd name="connsiteX4" fmla="*/ 888877 w 2150119"/>
              <a:gd name="connsiteY4" fmla="*/ 0 h 567779"/>
              <a:gd name="connsiteX5" fmla="*/ 116367 w 2150119"/>
              <a:gd name="connsiteY5" fmla="*/ 31531 h 567779"/>
              <a:gd name="connsiteX6" fmla="*/ 69070 w 2150119"/>
              <a:gd name="connsiteY6" fmla="*/ 47296 h 567779"/>
              <a:gd name="connsiteX7" fmla="*/ 96 w 2150119"/>
              <a:gd name="connsiteY7" fmla="*/ 143040 h 567779"/>
              <a:gd name="connsiteX8" fmla="*/ 84836 w 2150119"/>
              <a:gd name="connsiteY8" fmla="*/ 252248 h 567779"/>
              <a:gd name="connsiteX9" fmla="*/ 179429 w 2150119"/>
              <a:gd name="connsiteY9" fmla="*/ 299545 h 567779"/>
              <a:gd name="connsiteX10" fmla="*/ 364510 w 2150119"/>
              <a:gd name="connsiteY10" fmla="*/ 341588 h 567779"/>
              <a:gd name="connsiteX11" fmla="*/ 588346 w 2150119"/>
              <a:gd name="connsiteY11" fmla="*/ 360637 h 567779"/>
              <a:gd name="connsiteX12" fmla="*/ 857346 w 2150119"/>
              <a:gd name="connsiteY12" fmla="*/ 331076 h 567779"/>
              <a:gd name="connsiteX13" fmla="*/ 888384 w 2150119"/>
              <a:gd name="connsiteY13" fmla="*/ 398737 h 567779"/>
              <a:gd name="connsiteX14" fmla="*/ 999236 w 2150119"/>
              <a:gd name="connsiteY14" fmla="*/ 362607 h 567779"/>
              <a:gd name="connsiteX15" fmla="*/ 1141125 w 2150119"/>
              <a:gd name="connsiteY15" fmla="*/ 394138 h 567779"/>
              <a:gd name="connsiteX16" fmla="*/ 1377280 w 2150119"/>
              <a:gd name="connsiteY16" fmla="*/ 492672 h 567779"/>
              <a:gd name="connsiteX17" fmla="*/ 1568272 w 2150119"/>
              <a:gd name="connsiteY17" fmla="*/ 520590 h 567779"/>
              <a:gd name="connsiteX18" fmla="*/ 1559897 w 2150119"/>
              <a:gd name="connsiteY18" fmla="*/ 522562 h 567779"/>
              <a:gd name="connsiteX19" fmla="*/ 1661388 w 2150119"/>
              <a:gd name="connsiteY19" fmla="*/ 536027 h 567779"/>
              <a:gd name="connsiteX20" fmla="*/ 2071291 w 2150119"/>
              <a:gd name="connsiteY20" fmla="*/ 551793 h 567779"/>
              <a:gd name="connsiteX21" fmla="*/ 2150119 w 2150119"/>
              <a:gd name="connsiteY21" fmla="*/ 567558 h 567779"/>
              <a:gd name="connsiteX0" fmla="*/ 2087056 w 2150119"/>
              <a:gd name="connsiteY0" fmla="*/ 94593 h 567779"/>
              <a:gd name="connsiteX1" fmla="*/ 2087056 w 2150119"/>
              <a:gd name="connsiteY1" fmla="*/ 94593 h 567779"/>
              <a:gd name="connsiteX2" fmla="*/ 1582560 w 2150119"/>
              <a:gd name="connsiteY2" fmla="*/ 31531 h 567779"/>
              <a:gd name="connsiteX3" fmla="*/ 1409139 w 2150119"/>
              <a:gd name="connsiteY3" fmla="*/ 15765 h 567779"/>
              <a:gd name="connsiteX4" fmla="*/ 888877 w 2150119"/>
              <a:gd name="connsiteY4" fmla="*/ 0 h 567779"/>
              <a:gd name="connsiteX5" fmla="*/ 116367 w 2150119"/>
              <a:gd name="connsiteY5" fmla="*/ 31531 h 567779"/>
              <a:gd name="connsiteX6" fmla="*/ 69070 w 2150119"/>
              <a:gd name="connsiteY6" fmla="*/ 47296 h 567779"/>
              <a:gd name="connsiteX7" fmla="*/ 96 w 2150119"/>
              <a:gd name="connsiteY7" fmla="*/ 143040 h 567779"/>
              <a:gd name="connsiteX8" fmla="*/ 84836 w 2150119"/>
              <a:gd name="connsiteY8" fmla="*/ 252248 h 567779"/>
              <a:gd name="connsiteX9" fmla="*/ 179429 w 2150119"/>
              <a:gd name="connsiteY9" fmla="*/ 299545 h 567779"/>
              <a:gd name="connsiteX10" fmla="*/ 364510 w 2150119"/>
              <a:gd name="connsiteY10" fmla="*/ 341588 h 567779"/>
              <a:gd name="connsiteX11" fmla="*/ 588346 w 2150119"/>
              <a:gd name="connsiteY11" fmla="*/ 360637 h 567779"/>
              <a:gd name="connsiteX12" fmla="*/ 857346 w 2150119"/>
              <a:gd name="connsiteY12" fmla="*/ 331076 h 567779"/>
              <a:gd name="connsiteX13" fmla="*/ 999236 w 2150119"/>
              <a:gd name="connsiteY13" fmla="*/ 362607 h 567779"/>
              <a:gd name="connsiteX14" fmla="*/ 1141125 w 2150119"/>
              <a:gd name="connsiteY14" fmla="*/ 394138 h 567779"/>
              <a:gd name="connsiteX15" fmla="*/ 1377280 w 2150119"/>
              <a:gd name="connsiteY15" fmla="*/ 492672 h 567779"/>
              <a:gd name="connsiteX16" fmla="*/ 1568272 w 2150119"/>
              <a:gd name="connsiteY16" fmla="*/ 520590 h 567779"/>
              <a:gd name="connsiteX17" fmla="*/ 1559897 w 2150119"/>
              <a:gd name="connsiteY17" fmla="*/ 522562 h 567779"/>
              <a:gd name="connsiteX18" fmla="*/ 1661388 w 2150119"/>
              <a:gd name="connsiteY18" fmla="*/ 536027 h 567779"/>
              <a:gd name="connsiteX19" fmla="*/ 2071291 w 2150119"/>
              <a:gd name="connsiteY19" fmla="*/ 551793 h 567779"/>
              <a:gd name="connsiteX20" fmla="*/ 2150119 w 2150119"/>
              <a:gd name="connsiteY20" fmla="*/ 567558 h 567779"/>
              <a:gd name="connsiteX0" fmla="*/ 2087056 w 2150119"/>
              <a:gd name="connsiteY0" fmla="*/ 94593 h 567779"/>
              <a:gd name="connsiteX1" fmla="*/ 2087056 w 2150119"/>
              <a:gd name="connsiteY1" fmla="*/ 94593 h 567779"/>
              <a:gd name="connsiteX2" fmla="*/ 1582560 w 2150119"/>
              <a:gd name="connsiteY2" fmla="*/ 31531 h 567779"/>
              <a:gd name="connsiteX3" fmla="*/ 1409139 w 2150119"/>
              <a:gd name="connsiteY3" fmla="*/ 15765 h 567779"/>
              <a:gd name="connsiteX4" fmla="*/ 888877 w 2150119"/>
              <a:gd name="connsiteY4" fmla="*/ 0 h 567779"/>
              <a:gd name="connsiteX5" fmla="*/ 116367 w 2150119"/>
              <a:gd name="connsiteY5" fmla="*/ 31531 h 567779"/>
              <a:gd name="connsiteX6" fmla="*/ 69070 w 2150119"/>
              <a:gd name="connsiteY6" fmla="*/ 47296 h 567779"/>
              <a:gd name="connsiteX7" fmla="*/ 96 w 2150119"/>
              <a:gd name="connsiteY7" fmla="*/ 143040 h 567779"/>
              <a:gd name="connsiteX8" fmla="*/ 84836 w 2150119"/>
              <a:gd name="connsiteY8" fmla="*/ 252248 h 567779"/>
              <a:gd name="connsiteX9" fmla="*/ 179429 w 2150119"/>
              <a:gd name="connsiteY9" fmla="*/ 299545 h 567779"/>
              <a:gd name="connsiteX10" fmla="*/ 364510 w 2150119"/>
              <a:gd name="connsiteY10" fmla="*/ 341588 h 567779"/>
              <a:gd name="connsiteX11" fmla="*/ 588346 w 2150119"/>
              <a:gd name="connsiteY11" fmla="*/ 360637 h 567779"/>
              <a:gd name="connsiteX12" fmla="*/ 871634 w 2150119"/>
              <a:gd name="connsiteY12" fmla="*/ 402514 h 567779"/>
              <a:gd name="connsiteX13" fmla="*/ 999236 w 2150119"/>
              <a:gd name="connsiteY13" fmla="*/ 362607 h 567779"/>
              <a:gd name="connsiteX14" fmla="*/ 1141125 w 2150119"/>
              <a:gd name="connsiteY14" fmla="*/ 394138 h 567779"/>
              <a:gd name="connsiteX15" fmla="*/ 1377280 w 2150119"/>
              <a:gd name="connsiteY15" fmla="*/ 492672 h 567779"/>
              <a:gd name="connsiteX16" fmla="*/ 1568272 w 2150119"/>
              <a:gd name="connsiteY16" fmla="*/ 520590 h 567779"/>
              <a:gd name="connsiteX17" fmla="*/ 1559897 w 2150119"/>
              <a:gd name="connsiteY17" fmla="*/ 522562 h 567779"/>
              <a:gd name="connsiteX18" fmla="*/ 1661388 w 2150119"/>
              <a:gd name="connsiteY18" fmla="*/ 536027 h 567779"/>
              <a:gd name="connsiteX19" fmla="*/ 2071291 w 2150119"/>
              <a:gd name="connsiteY19" fmla="*/ 551793 h 567779"/>
              <a:gd name="connsiteX20" fmla="*/ 2150119 w 2150119"/>
              <a:gd name="connsiteY20" fmla="*/ 567558 h 567779"/>
              <a:gd name="connsiteX0" fmla="*/ 2087056 w 2150119"/>
              <a:gd name="connsiteY0" fmla="*/ 94593 h 567779"/>
              <a:gd name="connsiteX1" fmla="*/ 2087056 w 2150119"/>
              <a:gd name="connsiteY1" fmla="*/ 94593 h 567779"/>
              <a:gd name="connsiteX2" fmla="*/ 1582560 w 2150119"/>
              <a:gd name="connsiteY2" fmla="*/ 31531 h 567779"/>
              <a:gd name="connsiteX3" fmla="*/ 1409139 w 2150119"/>
              <a:gd name="connsiteY3" fmla="*/ 15765 h 567779"/>
              <a:gd name="connsiteX4" fmla="*/ 888877 w 2150119"/>
              <a:gd name="connsiteY4" fmla="*/ 0 h 567779"/>
              <a:gd name="connsiteX5" fmla="*/ 116367 w 2150119"/>
              <a:gd name="connsiteY5" fmla="*/ 31531 h 567779"/>
              <a:gd name="connsiteX6" fmla="*/ 69070 w 2150119"/>
              <a:gd name="connsiteY6" fmla="*/ 47296 h 567779"/>
              <a:gd name="connsiteX7" fmla="*/ 96 w 2150119"/>
              <a:gd name="connsiteY7" fmla="*/ 143040 h 567779"/>
              <a:gd name="connsiteX8" fmla="*/ 84836 w 2150119"/>
              <a:gd name="connsiteY8" fmla="*/ 252248 h 567779"/>
              <a:gd name="connsiteX9" fmla="*/ 179429 w 2150119"/>
              <a:gd name="connsiteY9" fmla="*/ 299545 h 567779"/>
              <a:gd name="connsiteX10" fmla="*/ 364510 w 2150119"/>
              <a:gd name="connsiteY10" fmla="*/ 341588 h 567779"/>
              <a:gd name="connsiteX11" fmla="*/ 588346 w 2150119"/>
              <a:gd name="connsiteY11" fmla="*/ 360637 h 567779"/>
              <a:gd name="connsiteX12" fmla="*/ 871634 w 2150119"/>
              <a:gd name="connsiteY12" fmla="*/ 402514 h 567779"/>
              <a:gd name="connsiteX13" fmla="*/ 1141125 w 2150119"/>
              <a:gd name="connsiteY13" fmla="*/ 394138 h 567779"/>
              <a:gd name="connsiteX14" fmla="*/ 1377280 w 2150119"/>
              <a:gd name="connsiteY14" fmla="*/ 492672 h 567779"/>
              <a:gd name="connsiteX15" fmla="*/ 1568272 w 2150119"/>
              <a:gd name="connsiteY15" fmla="*/ 520590 h 567779"/>
              <a:gd name="connsiteX16" fmla="*/ 1559897 w 2150119"/>
              <a:gd name="connsiteY16" fmla="*/ 522562 h 567779"/>
              <a:gd name="connsiteX17" fmla="*/ 1661388 w 2150119"/>
              <a:gd name="connsiteY17" fmla="*/ 536027 h 567779"/>
              <a:gd name="connsiteX18" fmla="*/ 2071291 w 2150119"/>
              <a:gd name="connsiteY18" fmla="*/ 551793 h 567779"/>
              <a:gd name="connsiteX19" fmla="*/ 2150119 w 2150119"/>
              <a:gd name="connsiteY19" fmla="*/ 567558 h 567779"/>
              <a:gd name="connsiteX0" fmla="*/ 2087056 w 2150119"/>
              <a:gd name="connsiteY0" fmla="*/ 94593 h 567779"/>
              <a:gd name="connsiteX1" fmla="*/ 2087056 w 2150119"/>
              <a:gd name="connsiteY1" fmla="*/ 94593 h 567779"/>
              <a:gd name="connsiteX2" fmla="*/ 1582560 w 2150119"/>
              <a:gd name="connsiteY2" fmla="*/ 31531 h 567779"/>
              <a:gd name="connsiteX3" fmla="*/ 1409139 w 2150119"/>
              <a:gd name="connsiteY3" fmla="*/ 15765 h 567779"/>
              <a:gd name="connsiteX4" fmla="*/ 888877 w 2150119"/>
              <a:gd name="connsiteY4" fmla="*/ 0 h 567779"/>
              <a:gd name="connsiteX5" fmla="*/ 116367 w 2150119"/>
              <a:gd name="connsiteY5" fmla="*/ 31531 h 567779"/>
              <a:gd name="connsiteX6" fmla="*/ 69070 w 2150119"/>
              <a:gd name="connsiteY6" fmla="*/ 47296 h 567779"/>
              <a:gd name="connsiteX7" fmla="*/ 96 w 2150119"/>
              <a:gd name="connsiteY7" fmla="*/ 143040 h 567779"/>
              <a:gd name="connsiteX8" fmla="*/ 84836 w 2150119"/>
              <a:gd name="connsiteY8" fmla="*/ 252248 h 567779"/>
              <a:gd name="connsiteX9" fmla="*/ 179429 w 2150119"/>
              <a:gd name="connsiteY9" fmla="*/ 299545 h 567779"/>
              <a:gd name="connsiteX10" fmla="*/ 364510 w 2150119"/>
              <a:gd name="connsiteY10" fmla="*/ 341588 h 567779"/>
              <a:gd name="connsiteX11" fmla="*/ 588346 w 2150119"/>
              <a:gd name="connsiteY11" fmla="*/ 360637 h 567779"/>
              <a:gd name="connsiteX12" fmla="*/ 871634 w 2150119"/>
              <a:gd name="connsiteY12" fmla="*/ 402514 h 567779"/>
              <a:gd name="connsiteX13" fmla="*/ 1150650 w 2150119"/>
              <a:gd name="connsiteY13" fmla="*/ 460813 h 567779"/>
              <a:gd name="connsiteX14" fmla="*/ 1377280 w 2150119"/>
              <a:gd name="connsiteY14" fmla="*/ 492672 h 567779"/>
              <a:gd name="connsiteX15" fmla="*/ 1568272 w 2150119"/>
              <a:gd name="connsiteY15" fmla="*/ 520590 h 567779"/>
              <a:gd name="connsiteX16" fmla="*/ 1559897 w 2150119"/>
              <a:gd name="connsiteY16" fmla="*/ 522562 h 567779"/>
              <a:gd name="connsiteX17" fmla="*/ 1661388 w 2150119"/>
              <a:gd name="connsiteY17" fmla="*/ 536027 h 567779"/>
              <a:gd name="connsiteX18" fmla="*/ 2071291 w 2150119"/>
              <a:gd name="connsiteY18" fmla="*/ 551793 h 567779"/>
              <a:gd name="connsiteX19" fmla="*/ 2150119 w 2150119"/>
              <a:gd name="connsiteY19" fmla="*/ 567558 h 567779"/>
              <a:gd name="connsiteX0" fmla="*/ 2087056 w 2150119"/>
              <a:gd name="connsiteY0" fmla="*/ 94593 h 582410"/>
              <a:gd name="connsiteX1" fmla="*/ 2087056 w 2150119"/>
              <a:gd name="connsiteY1" fmla="*/ 94593 h 582410"/>
              <a:gd name="connsiteX2" fmla="*/ 1582560 w 2150119"/>
              <a:gd name="connsiteY2" fmla="*/ 31531 h 582410"/>
              <a:gd name="connsiteX3" fmla="*/ 1409139 w 2150119"/>
              <a:gd name="connsiteY3" fmla="*/ 15765 h 582410"/>
              <a:gd name="connsiteX4" fmla="*/ 888877 w 2150119"/>
              <a:gd name="connsiteY4" fmla="*/ 0 h 582410"/>
              <a:gd name="connsiteX5" fmla="*/ 116367 w 2150119"/>
              <a:gd name="connsiteY5" fmla="*/ 31531 h 582410"/>
              <a:gd name="connsiteX6" fmla="*/ 69070 w 2150119"/>
              <a:gd name="connsiteY6" fmla="*/ 47296 h 582410"/>
              <a:gd name="connsiteX7" fmla="*/ 96 w 2150119"/>
              <a:gd name="connsiteY7" fmla="*/ 143040 h 582410"/>
              <a:gd name="connsiteX8" fmla="*/ 84836 w 2150119"/>
              <a:gd name="connsiteY8" fmla="*/ 252248 h 582410"/>
              <a:gd name="connsiteX9" fmla="*/ 179429 w 2150119"/>
              <a:gd name="connsiteY9" fmla="*/ 299545 h 582410"/>
              <a:gd name="connsiteX10" fmla="*/ 364510 w 2150119"/>
              <a:gd name="connsiteY10" fmla="*/ 341588 h 582410"/>
              <a:gd name="connsiteX11" fmla="*/ 588346 w 2150119"/>
              <a:gd name="connsiteY11" fmla="*/ 360637 h 582410"/>
              <a:gd name="connsiteX12" fmla="*/ 871634 w 2150119"/>
              <a:gd name="connsiteY12" fmla="*/ 402514 h 582410"/>
              <a:gd name="connsiteX13" fmla="*/ 1150650 w 2150119"/>
              <a:gd name="connsiteY13" fmla="*/ 460813 h 582410"/>
              <a:gd name="connsiteX14" fmla="*/ 1377280 w 2150119"/>
              <a:gd name="connsiteY14" fmla="*/ 492672 h 582410"/>
              <a:gd name="connsiteX15" fmla="*/ 1568272 w 2150119"/>
              <a:gd name="connsiteY15" fmla="*/ 520590 h 582410"/>
              <a:gd name="connsiteX16" fmla="*/ 1559897 w 2150119"/>
              <a:gd name="connsiteY16" fmla="*/ 522562 h 582410"/>
              <a:gd name="connsiteX17" fmla="*/ 1661388 w 2150119"/>
              <a:gd name="connsiteY17" fmla="*/ 536027 h 582410"/>
              <a:gd name="connsiteX18" fmla="*/ 2071291 w 2150119"/>
              <a:gd name="connsiteY18" fmla="*/ 575606 h 582410"/>
              <a:gd name="connsiteX19" fmla="*/ 2150119 w 2150119"/>
              <a:gd name="connsiteY19" fmla="*/ 567558 h 582410"/>
              <a:gd name="connsiteX0" fmla="*/ 2087056 w 2150119"/>
              <a:gd name="connsiteY0" fmla="*/ 94593 h 596133"/>
              <a:gd name="connsiteX1" fmla="*/ 2087056 w 2150119"/>
              <a:gd name="connsiteY1" fmla="*/ 94593 h 596133"/>
              <a:gd name="connsiteX2" fmla="*/ 1582560 w 2150119"/>
              <a:gd name="connsiteY2" fmla="*/ 31531 h 596133"/>
              <a:gd name="connsiteX3" fmla="*/ 1409139 w 2150119"/>
              <a:gd name="connsiteY3" fmla="*/ 15765 h 596133"/>
              <a:gd name="connsiteX4" fmla="*/ 888877 w 2150119"/>
              <a:gd name="connsiteY4" fmla="*/ 0 h 596133"/>
              <a:gd name="connsiteX5" fmla="*/ 116367 w 2150119"/>
              <a:gd name="connsiteY5" fmla="*/ 31531 h 596133"/>
              <a:gd name="connsiteX6" fmla="*/ 69070 w 2150119"/>
              <a:gd name="connsiteY6" fmla="*/ 47296 h 596133"/>
              <a:gd name="connsiteX7" fmla="*/ 96 w 2150119"/>
              <a:gd name="connsiteY7" fmla="*/ 143040 h 596133"/>
              <a:gd name="connsiteX8" fmla="*/ 84836 w 2150119"/>
              <a:gd name="connsiteY8" fmla="*/ 252248 h 596133"/>
              <a:gd name="connsiteX9" fmla="*/ 179429 w 2150119"/>
              <a:gd name="connsiteY9" fmla="*/ 299545 h 596133"/>
              <a:gd name="connsiteX10" fmla="*/ 364510 w 2150119"/>
              <a:gd name="connsiteY10" fmla="*/ 341588 h 596133"/>
              <a:gd name="connsiteX11" fmla="*/ 588346 w 2150119"/>
              <a:gd name="connsiteY11" fmla="*/ 360637 h 596133"/>
              <a:gd name="connsiteX12" fmla="*/ 871634 w 2150119"/>
              <a:gd name="connsiteY12" fmla="*/ 402514 h 596133"/>
              <a:gd name="connsiteX13" fmla="*/ 1150650 w 2150119"/>
              <a:gd name="connsiteY13" fmla="*/ 460813 h 596133"/>
              <a:gd name="connsiteX14" fmla="*/ 1377280 w 2150119"/>
              <a:gd name="connsiteY14" fmla="*/ 492672 h 596133"/>
              <a:gd name="connsiteX15" fmla="*/ 1568272 w 2150119"/>
              <a:gd name="connsiteY15" fmla="*/ 520590 h 596133"/>
              <a:gd name="connsiteX16" fmla="*/ 1559897 w 2150119"/>
              <a:gd name="connsiteY16" fmla="*/ 522562 h 596133"/>
              <a:gd name="connsiteX17" fmla="*/ 1661388 w 2150119"/>
              <a:gd name="connsiteY17" fmla="*/ 536027 h 596133"/>
              <a:gd name="connsiteX18" fmla="*/ 2071291 w 2150119"/>
              <a:gd name="connsiteY18" fmla="*/ 575606 h 596133"/>
              <a:gd name="connsiteX19" fmla="*/ 2150119 w 2150119"/>
              <a:gd name="connsiteY19" fmla="*/ 596133 h 596133"/>
              <a:gd name="connsiteX0" fmla="*/ 2087056 w 2191831"/>
              <a:gd name="connsiteY0" fmla="*/ 94593 h 596133"/>
              <a:gd name="connsiteX1" fmla="*/ 2191831 w 2191831"/>
              <a:gd name="connsiteY1" fmla="*/ 75543 h 596133"/>
              <a:gd name="connsiteX2" fmla="*/ 1582560 w 2191831"/>
              <a:gd name="connsiteY2" fmla="*/ 31531 h 596133"/>
              <a:gd name="connsiteX3" fmla="*/ 1409139 w 2191831"/>
              <a:gd name="connsiteY3" fmla="*/ 15765 h 596133"/>
              <a:gd name="connsiteX4" fmla="*/ 888877 w 2191831"/>
              <a:gd name="connsiteY4" fmla="*/ 0 h 596133"/>
              <a:gd name="connsiteX5" fmla="*/ 116367 w 2191831"/>
              <a:gd name="connsiteY5" fmla="*/ 31531 h 596133"/>
              <a:gd name="connsiteX6" fmla="*/ 69070 w 2191831"/>
              <a:gd name="connsiteY6" fmla="*/ 47296 h 596133"/>
              <a:gd name="connsiteX7" fmla="*/ 96 w 2191831"/>
              <a:gd name="connsiteY7" fmla="*/ 143040 h 596133"/>
              <a:gd name="connsiteX8" fmla="*/ 84836 w 2191831"/>
              <a:gd name="connsiteY8" fmla="*/ 252248 h 596133"/>
              <a:gd name="connsiteX9" fmla="*/ 179429 w 2191831"/>
              <a:gd name="connsiteY9" fmla="*/ 299545 h 596133"/>
              <a:gd name="connsiteX10" fmla="*/ 364510 w 2191831"/>
              <a:gd name="connsiteY10" fmla="*/ 341588 h 596133"/>
              <a:gd name="connsiteX11" fmla="*/ 588346 w 2191831"/>
              <a:gd name="connsiteY11" fmla="*/ 360637 h 596133"/>
              <a:gd name="connsiteX12" fmla="*/ 871634 w 2191831"/>
              <a:gd name="connsiteY12" fmla="*/ 402514 h 596133"/>
              <a:gd name="connsiteX13" fmla="*/ 1150650 w 2191831"/>
              <a:gd name="connsiteY13" fmla="*/ 460813 h 596133"/>
              <a:gd name="connsiteX14" fmla="*/ 1377280 w 2191831"/>
              <a:gd name="connsiteY14" fmla="*/ 492672 h 596133"/>
              <a:gd name="connsiteX15" fmla="*/ 1568272 w 2191831"/>
              <a:gd name="connsiteY15" fmla="*/ 520590 h 596133"/>
              <a:gd name="connsiteX16" fmla="*/ 1559897 w 2191831"/>
              <a:gd name="connsiteY16" fmla="*/ 522562 h 596133"/>
              <a:gd name="connsiteX17" fmla="*/ 1661388 w 2191831"/>
              <a:gd name="connsiteY17" fmla="*/ 536027 h 596133"/>
              <a:gd name="connsiteX18" fmla="*/ 2071291 w 2191831"/>
              <a:gd name="connsiteY18" fmla="*/ 575606 h 596133"/>
              <a:gd name="connsiteX19" fmla="*/ 2150119 w 2191831"/>
              <a:gd name="connsiteY19" fmla="*/ 596133 h 596133"/>
              <a:gd name="connsiteX0" fmla="*/ 2087056 w 2191831"/>
              <a:gd name="connsiteY0" fmla="*/ 94593 h 596133"/>
              <a:gd name="connsiteX1" fmla="*/ 2191831 w 2191831"/>
              <a:gd name="connsiteY1" fmla="*/ 75543 h 596133"/>
              <a:gd name="connsiteX2" fmla="*/ 1582560 w 2191831"/>
              <a:gd name="connsiteY2" fmla="*/ 31531 h 596133"/>
              <a:gd name="connsiteX3" fmla="*/ 1409139 w 2191831"/>
              <a:gd name="connsiteY3" fmla="*/ 15765 h 596133"/>
              <a:gd name="connsiteX4" fmla="*/ 888877 w 2191831"/>
              <a:gd name="connsiteY4" fmla="*/ 0 h 596133"/>
              <a:gd name="connsiteX5" fmla="*/ 116367 w 2191831"/>
              <a:gd name="connsiteY5" fmla="*/ 31531 h 596133"/>
              <a:gd name="connsiteX6" fmla="*/ 69070 w 2191831"/>
              <a:gd name="connsiteY6" fmla="*/ 47296 h 596133"/>
              <a:gd name="connsiteX7" fmla="*/ 96 w 2191831"/>
              <a:gd name="connsiteY7" fmla="*/ 143040 h 596133"/>
              <a:gd name="connsiteX8" fmla="*/ 84836 w 2191831"/>
              <a:gd name="connsiteY8" fmla="*/ 252248 h 596133"/>
              <a:gd name="connsiteX9" fmla="*/ 179429 w 2191831"/>
              <a:gd name="connsiteY9" fmla="*/ 299545 h 596133"/>
              <a:gd name="connsiteX10" fmla="*/ 364510 w 2191831"/>
              <a:gd name="connsiteY10" fmla="*/ 341588 h 596133"/>
              <a:gd name="connsiteX11" fmla="*/ 604111 w 2191831"/>
              <a:gd name="connsiteY11" fmla="*/ 407934 h 596133"/>
              <a:gd name="connsiteX12" fmla="*/ 871634 w 2191831"/>
              <a:gd name="connsiteY12" fmla="*/ 402514 h 596133"/>
              <a:gd name="connsiteX13" fmla="*/ 1150650 w 2191831"/>
              <a:gd name="connsiteY13" fmla="*/ 460813 h 596133"/>
              <a:gd name="connsiteX14" fmla="*/ 1377280 w 2191831"/>
              <a:gd name="connsiteY14" fmla="*/ 492672 h 596133"/>
              <a:gd name="connsiteX15" fmla="*/ 1568272 w 2191831"/>
              <a:gd name="connsiteY15" fmla="*/ 520590 h 596133"/>
              <a:gd name="connsiteX16" fmla="*/ 1559897 w 2191831"/>
              <a:gd name="connsiteY16" fmla="*/ 522562 h 596133"/>
              <a:gd name="connsiteX17" fmla="*/ 1661388 w 2191831"/>
              <a:gd name="connsiteY17" fmla="*/ 536027 h 596133"/>
              <a:gd name="connsiteX18" fmla="*/ 2071291 w 2191831"/>
              <a:gd name="connsiteY18" fmla="*/ 575606 h 596133"/>
              <a:gd name="connsiteX19" fmla="*/ 2150119 w 2191831"/>
              <a:gd name="connsiteY19" fmla="*/ 596133 h 596133"/>
              <a:gd name="connsiteX0" fmla="*/ 2087056 w 2191831"/>
              <a:gd name="connsiteY0" fmla="*/ 94593 h 596133"/>
              <a:gd name="connsiteX1" fmla="*/ 2191831 w 2191831"/>
              <a:gd name="connsiteY1" fmla="*/ 75543 h 596133"/>
              <a:gd name="connsiteX2" fmla="*/ 1582560 w 2191831"/>
              <a:gd name="connsiteY2" fmla="*/ 31531 h 596133"/>
              <a:gd name="connsiteX3" fmla="*/ 1409139 w 2191831"/>
              <a:gd name="connsiteY3" fmla="*/ 15765 h 596133"/>
              <a:gd name="connsiteX4" fmla="*/ 888877 w 2191831"/>
              <a:gd name="connsiteY4" fmla="*/ 0 h 596133"/>
              <a:gd name="connsiteX5" fmla="*/ 116367 w 2191831"/>
              <a:gd name="connsiteY5" fmla="*/ 31531 h 596133"/>
              <a:gd name="connsiteX6" fmla="*/ 69070 w 2191831"/>
              <a:gd name="connsiteY6" fmla="*/ 47296 h 596133"/>
              <a:gd name="connsiteX7" fmla="*/ 96 w 2191831"/>
              <a:gd name="connsiteY7" fmla="*/ 143040 h 596133"/>
              <a:gd name="connsiteX8" fmla="*/ 84836 w 2191831"/>
              <a:gd name="connsiteY8" fmla="*/ 252248 h 596133"/>
              <a:gd name="connsiteX9" fmla="*/ 179429 w 2191831"/>
              <a:gd name="connsiteY9" fmla="*/ 299545 h 596133"/>
              <a:gd name="connsiteX10" fmla="*/ 364510 w 2191831"/>
              <a:gd name="connsiteY10" fmla="*/ 341588 h 596133"/>
              <a:gd name="connsiteX11" fmla="*/ 604111 w 2191831"/>
              <a:gd name="connsiteY11" fmla="*/ 407934 h 596133"/>
              <a:gd name="connsiteX12" fmla="*/ 885922 w 2191831"/>
              <a:gd name="connsiteY12" fmla="*/ 435852 h 596133"/>
              <a:gd name="connsiteX13" fmla="*/ 1150650 w 2191831"/>
              <a:gd name="connsiteY13" fmla="*/ 460813 h 596133"/>
              <a:gd name="connsiteX14" fmla="*/ 1377280 w 2191831"/>
              <a:gd name="connsiteY14" fmla="*/ 492672 h 596133"/>
              <a:gd name="connsiteX15" fmla="*/ 1568272 w 2191831"/>
              <a:gd name="connsiteY15" fmla="*/ 520590 h 596133"/>
              <a:gd name="connsiteX16" fmla="*/ 1559897 w 2191831"/>
              <a:gd name="connsiteY16" fmla="*/ 522562 h 596133"/>
              <a:gd name="connsiteX17" fmla="*/ 1661388 w 2191831"/>
              <a:gd name="connsiteY17" fmla="*/ 536027 h 596133"/>
              <a:gd name="connsiteX18" fmla="*/ 2071291 w 2191831"/>
              <a:gd name="connsiteY18" fmla="*/ 575606 h 596133"/>
              <a:gd name="connsiteX19" fmla="*/ 2150119 w 2191831"/>
              <a:gd name="connsiteY19" fmla="*/ 596133 h 596133"/>
              <a:gd name="connsiteX0" fmla="*/ 2087056 w 2191831"/>
              <a:gd name="connsiteY0" fmla="*/ 94593 h 596133"/>
              <a:gd name="connsiteX1" fmla="*/ 2191831 w 2191831"/>
              <a:gd name="connsiteY1" fmla="*/ 75543 h 596133"/>
              <a:gd name="connsiteX2" fmla="*/ 1582560 w 2191831"/>
              <a:gd name="connsiteY2" fmla="*/ 31531 h 596133"/>
              <a:gd name="connsiteX3" fmla="*/ 1409139 w 2191831"/>
              <a:gd name="connsiteY3" fmla="*/ 15765 h 596133"/>
              <a:gd name="connsiteX4" fmla="*/ 888877 w 2191831"/>
              <a:gd name="connsiteY4" fmla="*/ 0 h 596133"/>
              <a:gd name="connsiteX5" fmla="*/ 116367 w 2191831"/>
              <a:gd name="connsiteY5" fmla="*/ 31531 h 596133"/>
              <a:gd name="connsiteX6" fmla="*/ 69070 w 2191831"/>
              <a:gd name="connsiteY6" fmla="*/ 47296 h 596133"/>
              <a:gd name="connsiteX7" fmla="*/ 96 w 2191831"/>
              <a:gd name="connsiteY7" fmla="*/ 143040 h 596133"/>
              <a:gd name="connsiteX8" fmla="*/ 84836 w 2191831"/>
              <a:gd name="connsiteY8" fmla="*/ 252248 h 596133"/>
              <a:gd name="connsiteX9" fmla="*/ 179429 w 2191831"/>
              <a:gd name="connsiteY9" fmla="*/ 299545 h 596133"/>
              <a:gd name="connsiteX10" fmla="*/ 364510 w 2191831"/>
              <a:gd name="connsiteY10" fmla="*/ 341588 h 596133"/>
              <a:gd name="connsiteX11" fmla="*/ 604111 w 2191831"/>
              <a:gd name="connsiteY11" fmla="*/ 407934 h 596133"/>
              <a:gd name="connsiteX12" fmla="*/ 885922 w 2191831"/>
              <a:gd name="connsiteY12" fmla="*/ 435852 h 596133"/>
              <a:gd name="connsiteX13" fmla="*/ 1002684 w 2191831"/>
              <a:gd name="connsiteY13" fmla="*/ 451124 h 596133"/>
              <a:gd name="connsiteX14" fmla="*/ 1150650 w 2191831"/>
              <a:gd name="connsiteY14" fmla="*/ 460813 h 596133"/>
              <a:gd name="connsiteX15" fmla="*/ 1377280 w 2191831"/>
              <a:gd name="connsiteY15" fmla="*/ 492672 h 596133"/>
              <a:gd name="connsiteX16" fmla="*/ 1568272 w 2191831"/>
              <a:gd name="connsiteY16" fmla="*/ 520590 h 596133"/>
              <a:gd name="connsiteX17" fmla="*/ 1559897 w 2191831"/>
              <a:gd name="connsiteY17" fmla="*/ 522562 h 596133"/>
              <a:gd name="connsiteX18" fmla="*/ 1661388 w 2191831"/>
              <a:gd name="connsiteY18" fmla="*/ 536027 h 596133"/>
              <a:gd name="connsiteX19" fmla="*/ 2071291 w 2191831"/>
              <a:gd name="connsiteY19" fmla="*/ 575606 h 596133"/>
              <a:gd name="connsiteX20" fmla="*/ 2150119 w 2191831"/>
              <a:gd name="connsiteY20" fmla="*/ 596133 h 596133"/>
              <a:gd name="connsiteX0" fmla="*/ 2158493 w 2229143"/>
              <a:gd name="connsiteY0" fmla="*/ 123168 h 596133"/>
              <a:gd name="connsiteX1" fmla="*/ 2191831 w 2229143"/>
              <a:gd name="connsiteY1" fmla="*/ 75543 h 596133"/>
              <a:gd name="connsiteX2" fmla="*/ 1582560 w 2229143"/>
              <a:gd name="connsiteY2" fmla="*/ 31531 h 596133"/>
              <a:gd name="connsiteX3" fmla="*/ 1409139 w 2229143"/>
              <a:gd name="connsiteY3" fmla="*/ 15765 h 596133"/>
              <a:gd name="connsiteX4" fmla="*/ 888877 w 2229143"/>
              <a:gd name="connsiteY4" fmla="*/ 0 h 596133"/>
              <a:gd name="connsiteX5" fmla="*/ 116367 w 2229143"/>
              <a:gd name="connsiteY5" fmla="*/ 31531 h 596133"/>
              <a:gd name="connsiteX6" fmla="*/ 69070 w 2229143"/>
              <a:gd name="connsiteY6" fmla="*/ 47296 h 596133"/>
              <a:gd name="connsiteX7" fmla="*/ 96 w 2229143"/>
              <a:gd name="connsiteY7" fmla="*/ 143040 h 596133"/>
              <a:gd name="connsiteX8" fmla="*/ 84836 w 2229143"/>
              <a:gd name="connsiteY8" fmla="*/ 252248 h 596133"/>
              <a:gd name="connsiteX9" fmla="*/ 179429 w 2229143"/>
              <a:gd name="connsiteY9" fmla="*/ 299545 h 596133"/>
              <a:gd name="connsiteX10" fmla="*/ 364510 w 2229143"/>
              <a:gd name="connsiteY10" fmla="*/ 341588 h 596133"/>
              <a:gd name="connsiteX11" fmla="*/ 604111 w 2229143"/>
              <a:gd name="connsiteY11" fmla="*/ 407934 h 596133"/>
              <a:gd name="connsiteX12" fmla="*/ 885922 w 2229143"/>
              <a:gd name="connsiteY12" fmla="*/ 435852 h 596133"/>
              <a:gd name="connsiteX13" fmla="*/ 1002684 w 2229143"/>
              <a:gd name="connsiteY13" fmla="*/ 451124 h 596133"/>
              <a:gd name="connsiteX14" fmla="*/ 1150650 w 2229143"/>
              <a:gd name="connsiteY14" fmla="*/ 460813 h 596133"/>
              <a:gd name="connsiteX15" fmla="*/ 1377280 w 2229143"/>
              <a:gd name="connsiteY15" fmla="*/ 492672 h 596133"/>
              <a:gd name="connsiteX16" fmla="*/ 1568272 w 2229143"/>
              <a:gd name="connsiteY16" fmla="*/ 520590 h 596133"/>
              <a:gd name="connsiteX17" fmla="*/ 1559897 w 2229143"/>
              <a:gd name="connsiteY17" fmla="*/ 522562 h 596133"/>
              <a:gd name="connsiteX18" fmla="*/ 1661388 w 2229143"/>
              <a:gd name="connsiteY18" fmla="*/ 536027 h 596133"/>
              <a:gd name="connsiteX19" fmla="*/ 2071291 w 2229143"/>
              <a:gd name="connsiteY19" fmla="*/ 575606 h 596133"/>
              <a:gd name="connsiteX20" fmla="*/ 2150119 w 2229143"/>
              <a:gd name="connsiteY20" fmla="*/ 596133 h 596133"/>
              <a:gd name="connsiteX0" fmla="*/ 2158493 w 2158493"/>
              <a:gd name="connsiteY0" fmla="*/ 123168 h 596133"/>
              <a:gd name="connsiteX1" fmla="*/ 1582560 w 2158493"/>
              <a:gd name="connsiteY1" fmla="*/ 31531 h 596133"/>
              <a:gd name="connsiteX2" fmla="*/ 1409139 w 2158493"/>
              <a:gd name="connsiteY2" fmla="*/ 15765 h 596133"/>
              <a:gd name="connsiteX3" fmla="*/ 888877 w 2158493"/>
              <a:gd name="connsiteY3" fmla="*/ 0 h 596133"/>
              <a:gd name="connsiteX4" fmla="*/ 116367 w 2158493"/>
              <a:gd name="connsiteY4" fmla="*/ 31531 h 596133"/>
              <a:gd name="connsiteX5" fmla="*/ 69070 w 2158493"/>
              <a:gd name="connsiteY5" fmla="*/ 47296 h 596133"/>
              <a:gd name="connsiteX6" fmla="*/ 96 w 2158493"/>
              <a:gd name="connsiteY6" fmla="*/ 143040 h 596133"/>
              <a:gd name="connsiteX7" fmla="*/ 84836 w 2158493"/>
              <a:gd name="connsiteY7" fmla="*/ 252248 h 596133"/>
              <a:gd name="connsiteX8" fmla="*/ 179429 w 2158493"/>
              <a:gd name="connsiteY8" fmla="*/ 299545 h 596133"/>
              <a:gd name="connsiteX9" fmla="*/ 364510 w 2158493"/>
              <a:gd name="connsiteY9" fmla="*/ 341588 h 596133"/>
              <a:gd name="connsiteX10" fmla="*/ 604111 w 2158493"/>
              <a:gd name="connsiteY10" fmla="*/ 407934 h 596133"/>
              <a:gd name="connsiteX11" fmla="*/ 885922 w 2158493"/>
              <a:gd name="connsiteY11" fmla="*/ 435852 h 596133"/>
              <a:gd name="connsiteX12" fmla="*/ 1002684 w 2158493"/>
              <a:gd name="connsiteY12" fmla="*/ 451124 h 596133"/>
              <a:gd name="connsiteX13" fmla="*/ 1150650 w 2158493"/>
              <a:gd name="connsiteY13" fmla="*/ 460813 h 596133"/>
              <a:gd name="connsiteX14" fmla="*/ 1377280 w 2158493"/>
              <a:gd name="connsiteY14" fmla="*/ 492672 h 596133"/>
              <a:gd name="connsiteX15" fmla="*/ 1568272 w 2158493"/>
              <a:gd name="connsiteY15" fmla="*/ 520590 h 596133"/>
              <a:gd name="connsiteX16" fmla="*/ 1559897 w 2158493"/>
              <a:gd name="connsiteY16" fmla="*/ 522562 h 596133"/>
              <a:gd name="connsiteX17" fmla="*/ 1661388 w 2158493"/>
              <a:gd name="connsiteY17" fmla="*/ 536027 h 596133"/>
              <a:gd name="connsiteX18" fmla="*/ 2071291 w 2158493"/>
              <a:gd name="connsiteY18" fmla="*/ 575606 h 596133"/>
              <a:gd name="connsiteX19" fmla="*/ 2150119 w 2158493"/>
              <a:gd name="connsiteY19" fmla="*/ 596133 h 596133"/>
              <a:gd name="connsiteX0" fmla="*/ 2168018 w 2168018"/>
              <a:gd name="connsiteY0" fmla="*/ 85068 h 596133"/>
              <a:gd name="connsiteX1" fmla="*/ 1582560 w 2168018"/>
              <a:gd name="connsiteY1" fmla="*/ 31531 h 596133"/>
              <a:gd name="connsiteX2" fmla="*/ 1409139 w 2168018"/>
              <a:gd name="connsiteY2" fmla="*/ 15765 h 596133"/>
              <a:gd name="connsiteX3" fmla="*/ 888877 w 2168018"/>
              <a:gd name="connsiteY3" fmla="*/ 0 h 596133"/>
              <a:gd name="connsiteX4" fmla="*/ 116367 w 2168018"/>
              <a:gd name="connsiteY4" fmla="*/ 31531 h 596133"/>
              <a:gd name="connsiteX5" fmla="*/ 69070 w 2168018"/>
              <a:gd name="connsiteY5" fmla="*/ 47296 h 596133"/>
              <a:gd name="connsiteX6" fmla="*/ 96 w 2168018"/>
              <a:gd name="connsiteY6" fmla="*/ 143040 h 596133"/>
              <a:gd name="connsiteX7" fmla="*/ 84836 w 2168018"/>
              <a:gd name="connsiteY7" fmla="*/ 252248 h 596133"/>
              <a:gd name="connsiteX8" fmla="*/ 179429 w 2168018"/>
              <a:gd name="connsiteY8" fmla="*/ 299545 h 596133"/>
              <a:gd name="connsiteX9" fmla="*/ 364510 w 2168018"/>
              <a:gd name="connsiteY9" fmla="*/ 341588 h 596133"/>
              <a:gd name="connsiteX10" fmla="*/ 604111 w 2168018"/>
              <a:gd name="connsiteY10" fmla="*/ 407934 h 596133"/>
              <a:gd name="connsiteX11" fmla="*/ 885922 w 2168018"/>
              <a:gd name="connsiteY11" fmla="*/ 435852 h 596133"/>
              <a:gd name="connsiteX12" fmla="*/ 1002684 w 2168018"/>
              <a:gd name="connsiteY12" fmla="*/ 451124 h 596133"/>
              <a:gd name="connsiteX13" fmla="*/ 1150650 w 2168018"/>
              <a:gd name="connsiteY13" fmla="*/ 460813 h 596133"/>
              <a:gd name="connsiteX14" fmla="*/ 1377280 w 2168018"/>
              <a:gd name="connsiteY14" fmla="*/ 492672 h 596133"/>
              <a:gd name="connsiteX15" fmla="*/ 1568272 w 2168018"/>
              <a:gd name="connsiteY15" fmla="*/ 520590 h 596133"/>
              <a:gd name="connsiteX16" fmla="*/ 1559897 w 2168018"/>
              <a:gd name="connsiteY16" fmla="*/ 522562 h 596133"/>
              <a:gd name="connsiteX17" fmla="*/ 1661388 w 2168018"/>
              <a:gd name="connsiteY17" fmla="*/ 536027 h 596133"/>
              <a:gd name="connsiteX18" fmla="*/ 2071291 w 2168018"/>
              <a:gd name="connsiteY18" fmla="*/ 575606 h 596133"/>
              <a:gd name="connsiteX19" fmla="*/ 2150119 w 2168018"/>
              <a:gd name="connsiteY19" fmla="*/ 596133 h 596133"/>
              <a:gd name="connsiteX0" fmla="*/ 2168018 w 2168018"/>
              <a:gd name="connsiteY0" fmla="*/ 85068 h 600363"/>
              <a:gd name="connsiteX1" fmla="*/ 1582560 w 2168018"/>
              <a:gd name="connsiteY1" fmla="*/ 31531 h 600363"/>
              <a:gd name="connsiteX2" fmla="*/ 1409139 w 2168018"/>
              <a:gd name="connsiteY2" fmla="*/ 15765 h 600363"/>
              <a:gd name="connsiteX3" fmla="*/ 888877 w 2168018"/>
              <a:gd name="connsiteY3" fmla="*/ 0 h 600363"/>
              <a:gd name="connsiteX4" fmla="*/ 116367 w 2168018"/>
              <a:gd name="connsiteY4" fmla="*/ 31531 h 600363"/>
              <a:gd name="connsiteX5" fmla="*/ 69070 w 2168018"/>
              <a:gd name="connsiteY5" fmla="*/ 47296 h 600363"/>
              <a:gd name="connsiteX6" fmla="*/ 96 w 2168018"/>
              <a:gd name="connsiteY6" fmla="*/ 143040 h 600363"/>
              <a:gd name="connsiteX7" fmla="*/ 84836 w 2168018"/>
              <a:gd name="connsiteY7" fmla="*/ 252248 h 600363"/>
              <a:gd name="connsiteX8" fmla="*/ 179429 w 2168018"/>
              <a:gd name="connsiteY8" fmla="*/ 299545 h 600363"/>
              <a:gd name="connsiteX9" fmla="*/ 364510 w 2168018"/>
              <a:gd name="connsiteY9" fmla="*/ 341588 h 600363"/>
              <a:gd name="connsiteX10" fmla="*/ 604111 w 2168018"/>
              <a:gd name="connsiteY10" fmla="*/ 407934 h 600363"/>
              <a:gd name="connsiteX11" fmla="*/ 885922 w 2168018"/>
              <a:gd name="connsiteY11" fmla="*/ 435852 h 600363"/>
              <a:gd name="connsiteX12" fmla="*/ 1002684 w 2168018"/>
              <a:gd name="connsiteY12" fmla="*/ 451124 h 600363"/>
              <a:gd name="connsiteX13" fmla="*/ 1150650 w 2168018"/>
              <a:gd name="connsiteY13" fmla="*/ 460813 h 600363"/>
              <a:gd name="connsiteX14" fmla="*/ 1377280 w 2168018"/>
              <a:gd name="connsiteY14" fmla="*/ 492672 h 600363"/>
              <a:gd name="connsiteX15" fmla="*/ 1568272 w 2168018"/>
              <a:gd name="connsiteY15" fmla="*/ 520590 h 600363"/>
              <a:gd name="connsiteX16" fmla="*/ 1559897 w 2168018"/>
              <a:gd name="connsiteY16" fmla="*/ 522562 h 600363"/>
              <a:gd name="connsiteX17" fmla="*/ 1661388 w 2168018"/>
              <a:gd name="connsiteY17" fmla="*/ 536027 h 600363"/>
              <a:gd name="connsiteX18" fmla="*/ 2076054 w 2168018"/>
              <a:gd name="connsiteY18" fmla="*/ 589894 h 600363"/>
              <a:gd name="connsiteX19" fmla="*/ 2150119 w 2168018"/>
              <a:gd name="connsiteY19" fmla="*/ 596133 h 600363"/>
              <a:gd name="connsiteX0" fmla="*/ 2168018 w 2168018"/>
              <a:gd name="connsiteY0" fmla="*/ 85068 h 600363"/>
              <a:gd name="connsiteX1" fmla="*/ 1582560 w 2168018"/>
              <a:gd name="connsiteY1" fmla="*/ 31531 h 600363"/>
              <a:gd name="connsiteX2" fmla="*/ 1409139 w 2168018"/>
              <a:gd name="connsiteY2" fmla="*/ 15765 h 600363"/>
              <a:gd name="connsiteX3" fmla="*/ 888877 w 2168018"/>
              <a:gd name="connsiteY3" fmla="*/ 0 h 600363"/>
              <a:gd name="connsiteX4" fmla="*/ 116367 w 2168018"/>
              <a:gd name="connsiteY4" fmla="*/ 31531 h 600363"/>
              <a:gd name="connsiteX5" fmla="*/ 69070 w 2168018"/>
              <a:gd name="connsiteY5" fmla="*/ 47296 h 600363"/>
              <a:gd name="connsiteX6" fmla="*/ 96 w 2168018"/>
              <a:gd name="connsiteY6" fmla="*/ 143040 h 600363"/>
              <a:gd name="connsiteX7" fmla="*/ 84836 w 2168018"/>
              <a:gd name="connsiteY7" fmla="*/ 252248 h 600363"/>
              <a:gd name="connsiteX8" fmla="*/ 179429 w 2168018"/>
              <a:gd name="connsiteY8" fmla="*/ 299545 h 600363"/>
              <a:gd name="connsiteX9" fmla="*/ 369272 w 2168018"/>
              <a:gd name="connsiteY9" fmla="*/ 355875 h 600363"/>
              <a:gd name="connsiteX10" fmla="*/ 604111 w 2168018"/>
              <a:gd name="connsiteY10" fmla="*/ 407934 h 600363"/>
              <a:gd name="connsiteX11" fmla="*/ 885922 w 2168018"/>
              <a:gd name="connsiteY11" fmla="*/ 435852 h 600363"/>
              <a:gd name="connsiteX12" fmla="*/ 1002684 w 2168018"/>
              <a:gd name="connsiteY12" fmla="*/ 451124 h 600363"/>
              <a:gd name="connsiteX13" fmla="*/ 1150650 w 2168018"/>
              <a:gd name="connsiteY13" fmla="*/ 460813 h 600363"/>
              <a:gd name="connsiteX14" fmla="*/ 1377280 w 2168018"/>
              <a:gd name="connsiteY14" fmla="*/ 492672 h 600363"/>
              <a:gd name="connsiteX15" fmla="*/ 1568272 w 2168018"/>
              <a:gd name="connsiteY15" fmla="*/ 520590 h 600363"/>
              <a:gd name="connsiteX16" fmla="*/ 1559897 w 2168018"/>
              <a:gd name="connsiteY16" fmla="*/ 522562 h 600363"/>
              <a:gd name="connsiteX17" fmla="*/ 1661388 w 2168018"/>
              <a:gd name="connsiteY17" fmla="*/ 536027 h 600363"/>
              <a:gd name="connsiteX18" fmla="*/ 2076054 w 2168018"/>
              <a:gd name="connsiteY18" fmla="*/ 589894 h 600363"/>
              <a:gd name="connsiteX19" fmla="*/ 2150119 w 2168018"/>
              <a:gd name="connsiteY19" fmla="*/ 596133 h 600363"/>
              <a:gd name="connsiteX0" fmla="*/ 2168018 w 2168018"/>
              <a:gd name="connsiteY0" fmla="*/ 85068 h 600363"/>
              <a:gd name="connsiteX1" fmla="*/ 1582560 w 2168018"/>
              <a:gd name="connsiteY1" fmla="*/ 31531 h 600363"/>
              <a:gd name="connsiteX2" fmla="*/ 1409139 w 2168018"/>
              <a:gd name="connsiteY2" fmla="*/ 15765 h 600363"/>
              <a:gd name="connsiteX3" fmla="*/ 888877 w 2168018"/>
              <a:gd name="connsiteY3" fmla="*/ 0 h 600363"/>
              <a:gd name="connsiteX4" fmla="*/ 116367 w 2168018"/>
              <a:gd name="connsiteY4" fmla="*/ 31531 h 600363"/>
              <a:gd name="connsiteX5" fmla="*/ 69070 w 2168018"/>
              <a:gd name="connsiteY5" fmla="*/ 47296 h 600363"/>
              <a:gd name="connsiteX6" fmla="*/ 96 w 2168018"/>
              <a:gd name="connsiteY6" fmla="*/ 143040 h 600363"/>
              <a:gd name="connsiteX7" fmla="*/ 84836 w 2168018"/>
              <a:gd name="connsiteY7" fmla="*/ 252248 h 600363"/>
              <a:gd name="connsiteX8" fmla="*/ 179429 w 2168018"/>
              <a:gd name="connsiteY8" fmla="*/ 299545 h 600363"/>
              <a:gd name="connsiteX9" fmla="*/ 440709 w 2168018"/>
              <a:gd name="connsiteY9" fmla="*/ 379688 h 600363"/>
              <a:gd name="connsiteX10" fmla="*/ 604111 w 2168018"/>
              <a:gd name="connsiteY10" fmla="*/ 407934 h 600363"/>
              <a:gd name="connsiteX11" fmla="*/ 885922 w 2168018"/>
              <a:gd name="connsiteY11" fmla="*/ 435852 h 600363"/>
              <a:gd name="connsiteX12" fmla="*/ 1002684 w 2168018"/>
              <a:gd name="connsiteY12" fmla="*/ 451124 h 600363"/>
              <a:gd name="connsiteX13" fmla="*/ 1150650 w 2168018"/>
              <a:gd name="connsiteY13" fmla="*/ 460813 h 600363"/>
              <a:gd name="connsiteX14" fmla="*/ 1377280 w 2168018"/>
              <a:gd name="connsiteY14" fmla="*/ 492672 h 600363"/>
              <a:gd name="connsiteX15" fmla="*/ 1568272 w 2168018"/>
              <a:gd name="connsiteY15" fmla="*/ 520590 h 600363"/>
              <a:gd name="connsiteX16" fmla="*/ 1559897 w 2168018"/>
              <a:gd name="connsiteY16" fmla="*/ 522562 h 600363"/>
              <a:gd name="connsiteX17" fmla="*/ 1661388 w 2168018"/>
              <a:gd name="connsiteY17" fmla="*/ 536027 h 600363"/>
              <a:gd name="connsiteX18" fmla="*/ 2076054 w 2168018"/>
              <a:gd name="connsiteY18" fmla="*/ 589894 h 600363"/>
              <a:gd name="connsiteX19" fmla="*/ 2150119 w 2168018"/>
              <a:gd name="connsiteY19" fmla="*/ 596133 h 60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68018" h="600363">
                <a:moveTo>
                  <a:pt x="2168018" y="85068"/>
                </a:moveTo>
                <a:lnTo>
                  <a:pt x="1582560" y="31531"/>
                </a:lnTo>
                <a:cubicBezTo>
                  <a:pt x="1456080" y="19981"/>
                  <a:pt x="1467158" y="17523"/>
                  <a:pt x="1409139" y="15765"/>
                </a:cubicBezTo>
                <a:lnTo>
                  <a:pt x="888877" y="0"/>
                </a:lnTo>
                <a:cubicBezTo>
                  <a:pt x="414692" y="43106"/>
                  <a:pt x="1123894" y="-17617"/>
                  <a:pt x="116367" y="31531"/>
                </a:cubicBezTo>
                <a:cubicBezTo>
                  <a:pt x="99768" y="32341"/>
                  <a:pt x="88448" y="28711"/>
                  <a:pt x="69070" y="47296"/>
                </a:cubicBezTo>
                <a:cubicBezTo>
                  <a:pt x="49692" y="65881"/>
                  <a:pt x="-2532" y="108881"/>
                  <a:pt x="96" y="143040"/>
                </a:cubicBezTo>
                <a:cubicBezTo>
                  <a:pt x="2724" y="177199"/>
                  <a:pt x="54947" y="226164"/>
                  <a:pt x="84836" y="252248"/>
                </a:cubicBezTo>
                <a:cubicBezTo>
                  <a:pt x="114725" y="278332"/>
                  <a:pt x="120117" y="278305"/>
                  <a:pt x="179429" y="299545"/>
                </a:cubicBezTo>
                <a:cubicBezTo>
                  <a:pt x="238741" y="320785"/>
                  <a:pt x="379700" y="373475"/>
                  <a:pt x="440709" y="379688"/>
                </a:cubicBezTo>
                <a:cubicBezTo>
                  <a:pt x="501034" y="378100"/>
                  <a:pt x="543786" y="409522"/>
                  <a:pt x="604111" y="407934"/>
                </a:cubicBezTo>
                <a:lnTo>
                  <a:pt x="885922" y="435852"/>
                </a:lnTo>
                <a:cubicBezTo>
                  <a:pt x="951557" y="440669"/>
                  <a:pt x="958563" y="446964"/>
                  <a:pt x="1002684" y="451124"/>
                </a:cubicBezTo>
                <a:cubicBezTo>
                  <a:pt x="1046805" y="455284"/>
                  <a:pt x="1087424" y="451507"/>
                  <a:pt x="1150650" y="460813"/>
                </a:cubicBezTo>
                <a:lnTo>
                  <a:pt x="1377280" y="492672"/>
                </a:lnTo>
                <a:lnTo>
                  <a:pt x="1568272" y="520590"/>
                </a:lnTo>
                <a:cubicBezTo>
                  <a:pt x="1598708" y="525572"/>
                  <a:pt x="1544378" y="519989"/>
                  <a:pt x="1559897" y="522562"/>
                </a:cubicBezTo>
                <a:cubicBezTo>
                  <a:pt x="1575416" y="525135"/>
                  <a:pt x="1575362" y="524805"/>
                  <a:pt x="1661388" y="536027"/>
                </a:cubicBezTo>
                <a:cubicBezTo>
                  <a:pt x="1747414" y="547249"/>
                  <a:pt x="1939420" y="584639"/>
                  <a:pt x="2076054" y="589894"/>
                </a:cubicBezTo>
                <a:cubicBezTo>
                  <a:pt x="2133322" y="608983"/>
                  <a:pt x="2101970" y="596133"/>
                  <a:pt x="2150119" y="596133"/>
                </a:cubicBezTo>
              </a:path>
            </a:pathLst>
          </a:custGeom>
          <a:solidFill>
            <a:srgbClr val="FF9F9F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de-DE" sz="1200" dirty="0" smtClean="0">
                <a:solidFill>
                  <a:srgbClr val="FF0000"/>
                </a:solidFill>
              </a:rPr>
              <a:t>Minos 90%CL</a:t>
            </a:r>
            <a:endParaRPr lang="de-DE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3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7" name="Picture 4" descr="cont_sn13-dc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59" y="1499007"/>
            <a:ext cx="3577554" cy="341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8" name="グループ化 20"/>
          <p:cNvGrpSpPr>
            <a:grpSpLocks/>
          </p:cNvGrpSpPr>
          <p:nvPr/>
        </p:nvGrpSpPr>
        <p:grpSpPr bwMode="auto">
          <a:xfrm>
            <a:off x="5550669" y="1910900"/>
            <a:ext cx="1643062" cy="1149350"/>
            <a:chOff x="7358082" y="1214422"/>
            <a:chExt cx="1643062" cy="1148656"/>
          </a:xfrm>
        </p:grpSpPr>
        <p:sp>
          <p:nvSpPr>
            <p:cNvPr id="40" name="角丸四角形 39"/>
            <p:cNvSpPr/>
            <p:nvPr/>
          </p:nvSpPr>
          <p:spPr bwMode="auto">
            <a:xfrm>
              <a:off x="7358082" y="1214422"/>
              <a:ext cx="1643062" cy="107091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600">
                <a:solidFill>
                  <a:srgbClr val="FFFFFF"/>
                </a:solidFill>
                <a:cs typeface="ＭＳ Ｐゴシック" pitchFamily="-112" charset="-128"/>
              </a:endParaRPr>
            </a:p>
          </p:txBody>
        </p:sp>
        <p:grpSp>
          <p:nvGrpSpPr>
            <p:cNvPr id="51242" name="グループ化 7"/>
            <p:cNvGrpSpPr>
              <a:grpSpLocks/>
            </p:cNvGrpSpPr>
            <p:nvPr/>
          </p:nvGrpSpPr>
          <p:grpSpPr bwMode="auto">
            <a:xfrm>
              <a:off x="7497782" y="1285860"/>
              <a:ext cx="1489839" cy="1077218"/>
              <a:chOff x="3013366" y="142852"/>
              <a:chExt cx="1489850" cy="1077225"/>
            </a:xfrm>
          </p:grpSpPr>
          <p:grpSp>
            <p:nvGrpSpPr>
              <p:cNvPr id="51243" name="グループ化 5"/>
              <p:cNvGrpSpPr>
                <a:grpSpLocks/>
              </p:cNvGrpSpPr>
              <p:nvPr/>
            </p:nvGrpSpPr>
            <p:grpSpPr bwMode="auto">
              <a:xfrm>
                <a:off x="3013366" y="142852"/>
                <a:ext cx="1489850" cy="1077225"/>
                <a:chOff x="4075110" y="1785925"/>
                <a:chExt cx="1612196" cy="1254174"/>
              </a:xfrm>
            </p:grpSpPr>
            <p:sp>
              <p:nvSpPr>
                <p:cNvPr id="51246" name="テキスト ボックス 44"/>
                <p:cNvSpPr txBox="1">
                  <a:spLocks noChangeArrowheads="1"/>
                </p:cNvSpPr>
                <p:nvPr/>
              </p:nvSpPr>
              <p:spPr bwMode="auto">
                <a:xfrm>
                  <a:off x="4571576" y="1785874"/>
                  <a:ext cx="1114903" cy="1254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37931725" indent="-37474525"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ja-JP" sz="1600" dirty="0">
                      <a:solidFill>
                        <a:srgbClr val="00B050"/>
                      </a:solidFill>
                    </a:rPr>
                    <a:t>99% C.L.</a:t>
                  </a:r>
                </a:p>
                <a:p>
                  <a:pPr eaLnBrk="1" hangingPunct="1"/>
                  <a:r>
                    <a:rPr lang="en-US" altLang="ja-JP" sz="1600" dirty="0">
                      <a:solidFill>
                        <a:srgbClr val="FF0000"/>
                      </a:solidFill>
                    </a:rPr>
                    <a:t>90% C.L.</a:t>
                  </a:r>
                </a:p>
                <a:p>
                  <a:pPr eaLnBrk="1" hangingPunct="1"/>
                  <a:r>
                    <a:rPr lang="en-US" altLang="ja-JP" sz="1600" dirty="0">
                      <a:solidFill>
                        <a:srgbClr val="0000FF"/>
                      </a:solidFill>
                    </a:rPr>
                    <a:t>68% C.L.</a:t>
                  </a:r>
                </a:p>
                <a:p>
                  <a:pPr eaLnBrk="1" hangingPunct="1"/>
                  <a:r>
                    <a:rPr lang="en-US" altLang="ja-JP" sz="1600" dirty="0" smtClean="0">
                      <a:solidFill>
                        <a:srgbClr val="0000FF"/>
                      </a:solidFill>
                    </a:rPr>
                    <a:t>best fit</a:t>
                  </a:r>
                  <a:endParaRPr lang="en-US" altLang="ja-JP" sz="1600" dirty="0">
                    <a:solidFill>
                      <a:srgbClr val="0000FF"/>
                    </a:solidFill>
                  </a:endParaRPr>
                </a:p>
              </p:txBody>
            </p:sp>
            <p:cxnSp>
              <p:nvCxnSpPr>
                <p:cNvPr id="46" name="直線コネクタ 45"/>
                <p:cNvCxnSpPr/>
                <p:nvPr/>
              </p:nvCxnSpPr>
              <p:spPr>
                <a:xfrm>
                  <a:off x="4075110" y="1952119"/>
                  <a:ext cx="467263" cy="1848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コネクタ 48"/>
                <p:cNvCxnSpPr/>
                <p:nvPr/>
              </p:nvCxnSpPr>
              <p:spPr>
                <a:xfrm>
                  <a:off x="4078546" y="2232888"/>
                  <a:ext cx="467263" cy="184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直線コネクタ 42"/>
              <p:cNvCxnSpPr/>
              <p:nvPr/>
            </p:nvCxnSpPr>
            <p:spPr>
              <a:xfrm>
                <a:off x="3016541" y="785362"/>
                <a:ext cx="431803" cy="1586"/>
              </a:xfrm>
              <a:prstGeom prst="line">
                <a:avLst/>
              </a:prstGeom>
              <a:ln w="38100">
                <a:solidFill>
                  <a:srgbClr val="0000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星 5 43"/>
              <p:cNvSpPr/>
              <p:nvPr/>
            </p:nvSpPr>
            <p:spPr>
              <a:xfrm>
                <a:off x="3230855" y="963056"/>
                <a:ext cx="71439" cy="71394"/>
              </a:xfrm>
              <a:prstGeom prst="star5">
                <a:avLst/>
              </a:prstGeom>
              <a:solidFill>
                <a:srgbClr val="0000FF"/>
              </a:solidFill>
              <a:ln cmpd="sng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6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" name="タイトル 24"/>
          <p:cNvSpPr>
            <a:spLocks noGrp="1"/>
          </p:cNvSpPr>
          <p:nvPr>
            <p:ph type="title"/>
          </p:nvPr>
        </p:nvSpPr>
        <p:spPr>
          <a:xfrm>
            <a:off x="-74336" y="151356"/>
            <a:ext cx="9254848" cy="7143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Full 3-flavor oscillation results (SK I-III)</a:t>
            </a:r>
            <a:endParaRPr lang="ja-JP" alt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3419475" y="4715629"/>
            <a:ext cx="360363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cs typeface="ＭＳ Ｐゴシック" pitchFamily="-112" charset="-128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3419475" y="6142038"/>
            <a:ext cx="360363" cy="14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cs typeface="ＭＳ Ｐゴシック" pitchFamily="-112" charset="-128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8329613" y="6543675"/>
            <a:ext cx="358775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cs typeface="ＭＳ Ｐゴシック" pitchFamily="-112" charset="-128"/>
            </a:endParaRPr>
          </a:p>
        </p:txBody>
      </p:sp>
      <p:sp>
        <p:nvSpPr>
          <p:cNvPr id="51237" name="テキスト ボックス 49"/>
          <p:cNvSpPr txBox="1">
            <a:spLocks noChangeArrowheads="1"/>
          </p:cNvSpPr>
          <p:nvPr/>
        </p:nvSpPr>
        <p:spPr bwMode="auto">
          <a:xfrm>
            <a:off x="4913776" y="1766054"/>
            <a:ext cx="5048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000000"/>
                </a:solidFill>
              </a:rPr>
              <a:t>0.4</a:t>
            </a:r>
            <a:endParaRPr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51235" name="テキスト ボックス 10"/>
          <p:cNvSpPr txBox="1">
            <a:spLocks noChangeArrowheads="1"/>
          </p:cNvSpPr>
          <p:nvPr/>
        </p:nvSpPr>
        <p:spPr bwMode="auto">
          <a:xfrm>
            <a:off x="35496" y="5991671"/>
            <a:ext cx="892968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b="1" dirty="0">
                <a:latin typeface="+mj-lt"/>
              </a:rPr>
              <a:t>No significant hierarchy </a:t>
            </a:r>
            <a:r>
              <a:rPr lang="en-US" altLang="ja-JP" b="1" dirty="0" smtClean="0">
                <a:latin typeface="+mj-lt"/>
              </a:rPr>
              <a:t>difference or constraint on CP </a:t>
            </a:r>
            <a:r>
              <a:rPr lang="en-US" altLang="ja-JP" b="1" dirty="0" smtClean="0">
                <a:latin typeface="+mj-lt"/>
                <a:sym typeface="Symbol"/>
              </a:rPr>
              <a:t></a:t>
            </a:r>
            <a:r>
              <a:rPr lang="en-US" altLang="ja-JP" b="1" dirty="0" smtClean="0">
                <a:latin typeface="+mj-lt"/>
              </a:rPr>
              <a:t>  at 90% CL !</a:t>
            </a:r>
            <a:endParaRPr lang="en-US" altLang="ja-JP" b="1" dirty="0">
              <a:latin typeface="+mj-lt"/>
            </a:endParaRPr>
          </a:p>
        </p:txBody>
      </p:sp>
      <p:sp>
        <p:nvSpPr>
          <p:cNvPr id="51238" name="テキスト ボックス 37"/>
          <p:cNvSpPr txBox="1">
            <a:spLocks noChangeArrowheads="1"/>
          </p:cNvSpPr>
          <p:nvPr/>
        </p:nvSpPr>
        <p:spPr bwMode="auto">
          <a:xfrm>
            <a:off x="5091576" y="4187785"/>
            <a:ext cx="3270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000000"/>
                </a:solidFill>
              </a:rPr>
              <a:t>0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51239" name="テキスト ボックス 35"/>
          <p:cNvSpPr txBox="1">
            <a:spLocks noChangeArrowheads="1"/>
          </p:cNvSpPr>
          <p:nvPr/>
        </p:nvSpPr>
        <p:spPr bwMode="auto">
          <a:xfrm>
            <a:off x="7607410" y="4449848"/>
            <a:ext cx="6127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000000"/>
                </a:solidFill>
              </a:rPr>
              <a:t>300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51240" name="テキスト ボックス 37"/>
          <p:cNvSpPr txBox="1">
            <a:spLocks noChangeArrowheads="1"/>
          </p:cNvSpPr>
          <p:nvPr/>
        </p:nvSpPr>
        <p:spPr bwMode="auto">
          <a:xfrm>
            <a:off x="5297971" y="4437112"/>
            <a:ext cx="3270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000000"/>
                </a:solidFill>
              </a:rPr>
              <a:t>0</a:t>
            </a:r>
            <a:endParaRPr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14313" y="1282983"/>
            <a:ext cx="1512887" cy="457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4500340" y="1340768"/>
            <a:ext cx="1871860" cy="457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4097" y="4347329"/>
            <a:ext cx="1333103" cy="2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419872" y="4347329"/>
            <a:ext cx="1363733" cy="240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211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535451" y="933840"/>
            <a:ext cx="7281740" cy="7200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kumimoji="0" lang="en-US" altLang="ja-JP" sz="1800" b="1" dirty="0" smtClean="0">
                <a:solidFill>
                  <a:srgbClr val="000000"/>
                </a:solidFill>
                <a:latin typeface="+mj-lt"/>
              </a:rPr>
              <a:t>SK:      </a:t>
            </a:r>
            <a:r>
              <a:rPr kumimoji="0" lang="en-US" altLang="ja-JP" sz="1800" dirty="0" smtClean="0">
                <a:solidFill>
                  <a:srgbClr val="000000"/>
                </a:solidFill>
                <a:latin typeface="+mj-lt"/>
              </a:rPr>
              <a:t>best constraint on </a:t>
            </a:r>
            <a:r>
              <a:rPr kumimoji="0" lang="en-US" altLang="ja-JP" sz="1800" dirty="0" smtClean="0">
                <a:solidFill>
                  <a:srgbClr val="000000"/>
                </a:solidFill>
                <a:latin typeface="+mj-lt"/>
                <a:sym typeface="Symbol"/>
              </a:rPr>
              <a:t></a:t>
            </a:r>
            <a:r>
              <a:rPr kumimoji="0" lang="en-US" altLang="ja-JP" sz="1800" baseline="-25000" dirty="0" smtClean="0">
                <a:solidFill>
                  <a:srgbClr val="000000"/>
                </a:solidFill>
                <a:latin typeface="+mj-lt"/>
                <a:sym typeface="Symbol"/>
              </a:rPr>
              <a:t>23      </a:t>
            </a:r>
            <a:r>
              <a:rPr kumimoji="0" lang="en-US" altLang="ja-JP" sz="1800" b="1" dirty="0" smtClean="0">
                <a:solidFill>
                  <a:srgbClr val="000000"/>
                </a:solidFill>
                <a:latin typeface="+mj-lt"/>
                <a:sym typeface="Symbol"/>
              </a:rPr>
              <a:t>Minos:   </a:t>
            </a:r>
            <a:r>
              <a:rPr kumimoji="0" lang="en-US" altLang="ja-JP" sz="1800" dirty="0" smtClean="0">
                <a:solidFill>
                  <a:srgbClr val="000000"/>
                </a:solidFill>
                <a:latin typeface="+mj-lt"/>
                <a:sym typeface="Symbol"/>
              </a:rPr>
              <a:t>sharper constraint on  m</a:t>
            </a:r>
            <a:r>
              <a:rPr kumimoji="0" lang="en-US" altLang="ja-JP" sz="1800" baseline="-25000" dirty="0" smtClean="0">
                <a:solidFill>
                  <a:srgbClr val="000000"/>
                </a:solidFill>
                <a:latin typeface="+mj-lt"/>
                <a:sym typeface="Symbol"/>
              </a:rPr>
              <a:t>23</a:t>
            </a:r>
            <a:r>
              <a:rPr kumimoji="0" lang="en-US" altLang="ja-JP" sz="1800" dirty="0" smtClean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l" eaLnBrk="1" hangingPunct="1"/>
            <a:endParaRPr kumimoji="0" lang="en-US" altLang="ja-JP" sz="1400" dirty="0" smtClean="0">
              <a:solidFill>
                <a:srgbClr val="000000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35496" y="1501801"/>
            <a:ext cx="4066242" cy="3583383"/>
            <a:chOff x="-67467" y="1494592"/>
            <a:chExt cx="3487339" cy="2892425"/>
          </a:xfrm>
        </p:grpSpPr>
        <p:pic>
          <p:nvPicPr>
            <p:cNvPr id="51203" name="Picture 17" descr="cont_sn223-dm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97" y="1494592"/>
              <a:ext cx="3025775" cy="289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4" name="Text Box 13"/>
            <p:cNvSpPr txBox="1">
              <a:spLocks noChangeArrowheads="1"/>
            </p:cNvSpPr>
            <p:nvPr/>
          </p:nvSpPr>
          <p:spPr bwMode="auto">
            <a:xfrm>
              <a:off x="1060648" y="3240896"/>
              <a:ext cx="15113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sz="1800" dirty="0" smtClean="0">
                  <a:solidFill>
                    <a:srgbClr val="009900"/>
                  </a:solidFill>
                  <a:latin typeface="+mj-lt"/>
                </a:rPr>
                <a:t>Super-K preliminary</a:t>
              </a:r>
              <a:endParaRPr lang="en-US" altLang="ja-JP" sz="1800" dirty="0">
                <a:solidFill>
                  <a:srgbClr val="009900"/>
                </a:solidFill>
                <a:latin typeface="+mj-lt"/>
              </a:endParaRPr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436563" y="3794879"/>
              <a:ext cx="360362" cy="142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600">
                <a:solidFill>
                  <a:srgbClr val="FFFFFF"/>
                </a:solidFill>
                <a:cs typeface="ＭＳ Ｐゴシック" pitchFamily="-112" charset="-128"/>
              </a:endParaRPr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442913" y="1802567"/>
              <a:ext cx="360362" cy="14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600">
                <a:solidFill>
                  <a:srgbClr val="FFFFFF"/>
                </a:solidFill>
                <a:cs typeface="ＭＳ Ｐゴシック" pitchFamily="-112" charset="-128"/>
              </a:endParaRPr>
            </a:p>
          </p:txBody>
        </p:sp>
        <p:sp>
          <p:nvSpPr>
            <p:cNvPr id="51231" name="テキスト ボックス 47"/>
            <p:cNvSpPr txBox="1">
              <a:spLocks noChangeArrowheads="1"/>
            </p:cNvSpPr>
            <p:nvPr/>
          </p:nvSpPr>
          <p:spPr bwMode="auto">
            <a:xfrm>
              <a:off x="-67467" y="3659247"/>
              <a:ext cx="103906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1800" dirty="0" smtClean="0">
                  <a:solidFill>
                    <a:srgbClr val="000000"/>
                  </a:solidFill>
                </a:rPr>
                <a:t>1.5x10-</a:t>
              </a:r>
              <a:r>
                <a:rPr lang="en-US" altLang="ja-JP" sz="1800" baseline="30000" dirty="0" smtClean="0">
                  <a:solidFill>
                    <a:srgbClr val="000000"/>
                  </a:solidFill>
                </a:rPr>
                <a:t>3</a:t>
              </a:r>
              <a:endParaRPr lang="ja-JP" altLang="en-US" sz="180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51232" name="テキスト ボックス 49"/>
            <p:cNvSpPr txBox="1">
              <a:spLocks noChangeArrowheads="1"/>
            </p:cNvSpPr>
            <p:nvPr/>
          </p:nvSpPr>
          <p:spPr bwMode="auto">
            <a:xfrm>
              <a:off x="-41819" y="1645960"/>
              <a:ext cx="101341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1800" dirty="0" smtClean="0">
                  <a:solidFill>
                    <a:srgbClr val="000000"/>
                  </a:solidFill>
                </a:rPr>
                <a:t>3.5x10</a:t>
              </a:r>
              <a:r>
                <a:rPr lang="en-US" altLang="ja-JP" sz="1800" baseline="30000" dirty="0" smtClean="0">
                  <a:solidFill>
                    <a:srgbClr val="000000"/>
                  </a:solidFill>
                </a:rPr>
                <a:t>-3</a:t>
              </a:r>
              <a:endParaRPr lang="ja-JP" altLang="en-US" sz="1800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6" name="Freihandform 5"/>
            <p:cNvSpPr/>
            <p:nvPr/>
          </p:nvSpPr>
          <p:spPr>
            <a:xfrm>
              <a:off x="1097580" y="2615093"/>
              <a:ext cx="2168018" cy="600363"/>
            </a:xfrm>
            <a:custGeom>
              <a:avLst/>
              <a:gdLst>
                <a:gd name="connsiteX0" fmla="*/ 2224287 w 2287350"/>
                <a:gd name="connsiteY0" fmla="*/ 94593 h 630620"/>
                <a:gd name="connsiteX1" fmla="*/ 2224287 w 2287350"/>
                <a:gd name="connsiteY1" fmla="*/ 94593 h 630620"/>
                <a:gd name="connsiteX2" fmla="*/ 1719791 w 2287350"/>
                <a:gd name="connsiteY2" fmla="*/ 31531 h 630620"/>
                <a:gd name="connsiteX3" fmla="*/ 1546370 w 2287350"/>
                <a:gd name="connsiteY3" fmla="*/ 15765 h 630620"/>
                <a:gd name="connsiteX4" fmla="*/ 1026108 w 2287350"/>
                <a:gd name="connsiteY4" fmla="*/ 0 h 630620"/>
                <a:gd name="connsiteX5" fmla="*/ 253598 w 2287350"/>
                <a:gd name="connsiteY5" fmla="*/ 31531 h 630620"/>
                <a:gd name="connsiteX6" fmla="*/ 206301 w 2287350"/>
                <a:gd name="connsiteY6" fmla="*/ 47296 h 630620"/>
                <a:gd name="connsiteX7" fmla="*/ 17115 w 2287350"/>
                <a:gd name="connsiteY7" fmla="*/ 94593 h 630620"/>
                <a:gd name="connsiteX8" fmla="*/ 1350 w 2287350"/>
                <a:gd name="connsiteY8" fmla="*/ 141889 h 630620"/>
                <a:gd name="connsiteX9" fmla="*/ 48646 w 2287350"/>
                <a:gd name="connsiteY9" fmla="*/ 173420 h 630620"/>
                <a:gd name="connsiteX10" fmla="*/ 80177 w 2287350"/>
                <a:gd name="connsiteY10" fmla="*/ 204952 h 630620"/>
                <a:gd name="connsiteX11" fmla="*/ 222067 w 2287350"/>
                <a:gd name="connsiteY11" fmla="*/ 252248 h 630620"/>
                <a:gd name="connsiteX12" fmla="*/ 269363 w 2287350"/>
                <a:gd name="connsiteY12" fmla="*/ 268014 h 630620"/>
                <a:gd name="connsiteX13" fmla="*/ 316660 w 2287350"/>
                <a:gd name="connsiteY13" fmla="*/ 299545 h 630620"/>
                <a:gd name="connsiteX14" fmla="*/ 363956 w 2287350"/>
                <a:gd name="connsiteY14" fmla="*/ 315310 h 630620"/>
                <a:gd name="connsiteX15" fmla="*/ 994577 w 2287350"/>
                <a:gd name="connsiteY15" fmla="*/ 331076 h 630620"/>
                <a:gd name="connsiteX16" fmla="*/ 1136467 w 2287350"/>
                <a:gd name="connsiteY16" fmla="*/ 362607 h 630620"/>
                <a:gd name="connsiteX17" fmla="*/ 1278356 w 2287350"/>
                <a:gd name="connsiteY17" fmla="*/ 394138 h 630620"/>
                <a:gd name="connsiteX18" fmla="*/ 1562136 w 2287350"/>
                <a:gd name="connsiteY18" fmla="*/ 378372 h 630620"/>
                <a:gd name="connsiteX19" fmla="*/ 1625198 w 2287350"/>
                <a:gd name="connsiteY19" fmla="*/ 394138 h 630620"/>
                <a:gd name="connsiteX20" fmla="*/ 1672494 w 2287350"/>
                <a:gd name="connsiteY20" fmla="*/ 441434 h 630620"/>
                <a:gd name="connsiteX21" fmla="*/ 1719791 w 2287350"/>
                <a:gd name="connsiteY21" fmla="*/ 472965 h 630620"/>
                <a:gd name="connsiteX22" fmla="*/ 1751322 w 2287350"/>
                <a:gd name="connsiteY22" fmla="*/ 520262 h 630620"/>
                <a:gd name="connsiteX23" fmla="*/ 1798619 w 2287350"/>
                <a:gd name="connsiteY23" fmla="*/ 536027 h 630620"/>
                <a:gd name="connsiteX24" fmla="*/ 2208522 w 2287350"/>
                <a:gd name="connsiteY24" fmla="*/ 551793 h 630620"/>
                <a:gd name="connsiteX25" fmla="*/ 2287350 w 2287350"/>
                <a:gd name="connsiteY25" fmla="*/ 567558 h 630620"/>
                <a:gd name="connsiteX26" fmla="*/ 2240053 w 2287350"/>
                <a:gd name="connsiteY26" fmla="*/ 630620 h 630620"/>
                <a:gd name="connsiteX0" fmla="*/ 2228989 w 2292052"/>
                <a:gd name="connsiteY0" fmla="*/ 94593 h 630620"/>
                <a:gd name="connsiteX1" fmla="*/ 2228989 w 2292052"/>
                <a:gd name="connsiteY1" fmla="*/ 94593 h 630620"/>
                <a:gd name="connsiteX2" fmla="*/ 1724493 w 2292052"/>
                <a:gd name="connsiteY2" fmla="*/ 31531 h 630620"/>
                <a:gd name="connsiteX3" fmla="*/ 1551072 w 2292052"/>
                <a:gd name="connsiteY3" fmla="*/ 15765 h 630620"/>
                <a:gd name="connsiteX4" fmla="*/ 1030810 w 2292052"/>
                <a:gd name="connsiteY4" fmla="*/ 0 h 630620"/>
                <a:gd name="connsiteX5" fmla="*/ 258300 w 2292052"/>
                <a:gd name="connsiteY5" fmla="*/ 31531 h 630620"/>
                <a:gd name="connsiteX6" fmla="*/ 211003 w 2292052"/>
                <a:gd name="connsiteY6" fmla="*/ 47296 h 630620"/>
                <a:gd name="connsiteX7" fmla="*/ 21817 w 2292052"/>
                <a:gd name="connsiteY7" fmla="*/ 94593 h 630620"/>
                <a:gd name="connsiteX8" fmla="*/ 6052 w 2292052"/>
                <a:gd name="connsiteY8" fmla="*/ 141889 h 630620"/>
                <a:gd name="connsiteX9" fmla="*/ 132176 w 2292052"/>
                <a:gd name="connsiteY9" fmla="*/ 204951 h 630620"/>
                <a:gd name="connsiteX10" fmla="*/ 84879 w 2292052"/>
                <a:gd name="connsiteY10" fmla="*/ 204952 h 630620"/>
                <a:gd name="connsiteX11" fmla="*/ 226769 w 2292052"/>
                <a:gd name="connsiteY11" fmla="*/ 252248 h 630620"/>
                <a:gd name="connsiteX12" fmla="*/ 274065 w 2292052"/>
                <a:gd name="connsiteY12" fmla="*/ 268014 h 630620"/>
                <a:gd name="connsiteX13" fmla="*/ 321362 w 2292052"/>
                <a:gd name="connsiteY13" fmla="*/ 299545 h 630620"/>
                <a:gd name="connsiteX14" fmla="*/ 368658 w 2292052"/>
                <a:gd name="connsiteY14" fmla="*/ 315310 h 630620"/>
                <a:gd name="connsiteX15" fmla="*/ 999279 w 2292052"/>
                <a:gd name="connsiteY15" fmla="*/ 331076 h 630620"/>
                <a:gd name="connsiteX16" fmla="*/ 1141169 w 2292052"/>
                <a:gd name="connsiteY16" fmla="*/ 362607 h 630620"/>
                <a:gd name="connsiteX17" fmla="*/ 1283058 w 2292052"/>
                <a:gd name="connsiteY17" fmla="*/ 394138 h 630620"/>
                <a:gd name="connsiteX18" fmla="*/ 1566838 w 2292052"/>
                <a:gd name="connsiteY18" fmla="*/ 378372 h 630620"/>
                <a:gd name="connsiteX19" fmla="*/ 1629900 w 2292052"/>
                <a:gd name="connsiteY19" fmla="*/ 394138 h 630620"/>
                <a:gd name="connsiteX20" fmla="*/ 1677196 w 2292052"/>
                <a:gd name="connsiteY20" fmla="*/ 441434 h 630620"/>
                <a:gd name="connsiteX21" fmla="*/ 1724493 w 2292052"/>
                <a:gd name="connsiteY21" fmla="*/ 472965 h 630620"/>
                <a:gd name="connsiteX22" fmla="*/ 1756024 w 2292052"/>
                <a:gd name="connsiteY22" fmla="*/ 520262 h 630620"/>
                <a:gd name="connsiteX23" fmla="*/ 1803321 w 2292052"/>
                <a:gd name="connsiteY23" fmla="*/ 536027 h 630620"/>
                <a:gd name="connsiteX24" fmla="*/ 2213224 w 2292052"/>
                <a:gd name="connsiteY24" fmla="*/ 551793 h 630620"/>
                <a:gd name="connsiteX25" fmla="*/ 2292052 w 2292052"/>
                <a:gd name="connsiteY25" fmla="*/ 567558 h 630620"/>
                <a:gd name="connsiteX26" fmla="*/ 2244755 w 2292052"/>
                <a:gd name="connsiteY26" fmla="*/ 630620 h 630620"/>
                <a:gd name="connsiteX0" fmla="*/ 2228989 w 2292052"/>
                <a:gd name="connsiteY0" fmla="*/ 94593 h 630620"/>
                <a:gd name="connsiteX1" fmla="*/ 2228989 w 2292052"/>
                <a:gd name="connsiteY1" fmla="*/ 94593 h 630620"/>
                <a:gd name="connsiteX2" fmla="*/ 1724493 w 2292052"/>
                <a:gd name="connsiteY2" fmla="*/ 31531 h 630620"/>
                <a:gd name="connsiteX3" fmla="*/ 1551072 w 2292052"/>
                <a:gd name="connsiteY3" fmla="*/ 15765 h 630620"/>
                <a:gd name="connsiteX4" fmla="*/ 1030810 w 2292052"/>
                <a:gd name="connsiteY4" fmla="*/ 0 h 630620"/>
                <a:gd name="connsiteX5" fmla="*/ 258300 w 2292052"/>
                <a:gd name="connsiteY5" fmla="*/ 31531 h 630620"/>
                <a:gd name="connsiteX6" fmla="*/ 211003 w 2292052"/>
                <a:gd name="connsiteY6" fmla="*/ 47296 h 630620"/>
                <a:gd name="connsiteX7" fmla="*/ 21817 w 2292052"/>
                <a:gd name="connsiteY7" fmla="*/ 94593 h 630620"/>
                <a:gd name="connsiteX8" fmla="*/ 6052 w 2292052"/>
                <a:gd name="connsiteY8" fmla="*/ 141889 h 630620"/>
                <a:gd name="connsiteX9" fmla="*/ 132176 w 2292052"/>
                <a:gd name="connsiteY9" fmla="*/ 204951 h 630620"/>
                <a:gd name="connsiteX10" fmla="*/ 84879 w 2292052"/>
                <a:gd name="connsiteY10" fmla="*/ 204952 h 630620"/>
                <a:gd name="connsiteX11" fmla="*/ 226769 w 2292052"/>
                <a:gd name="connsiteY11" fmla="*/ 252248 h 630620"/>
                <a:gd name="connsiteX12" fmla="*/ 274065 w 2292052"/>
                <a:gd name="connsiteY12" fmla="*/ 268014 h 630620"/>
                <a:gd name="connsiteX13" fmla="*/ 321362 w 2292052"/>
                <a:gd name="connsiteY13" fmla="*/ 299545 h 630620"/>
                <a:gd name="connsiteX14" fmla="*/ 368658 w 2292052"/>
                <a:gd name="connsiteY14" fmla="*/ 315310 h 630620"/>
                <a:gd name="connsiteX15" fmla="*/ 999279 w 2292052"/>
                <a:gd name="connsiteY15" fmla="*/ 331076 h 630620"/>
                <a:gd name="connsiteX16" fmla="*/ 1141169 w 2292052"/>
                <a:gd name="connsiteY16" fmla="*/ 362607 h 630620"/>
                <a:gd name="connsiteX17" fmla="*/ 1283058 w 2292052"/>
                <a:gd name="connsiteY17" fmla="*/ 394138 h 630620"/>
                <a:gd name="connsiteX18" fmla="*/ 1566838 w 2292052"/>
                <a:gd name="connsiteY18" fmla="*/ 378372 h 630620"/>
                <a:gd name="connsiteX19" fmla="*/ 1629900 w 2292052"/>
                <a:gd name="connsiteY19" fmla="*/ 394138 h 630620"/>
                <a:gd name="connsiteX20" fmla="*/ 1677196 w 2292052"/>
                <a:gd name="connsiteY20" fmla="*/ 441434 h 630620"/>
                <a:gd name="connsiteX21" fmla="*/ 1710205 w 2292052"/>
                <a:gd name="connsiteY21" fmla="*/ 520590 h 630620"/>
                <a:gd name="connsiteX22" fmla="*/ 1756024 w 2292052"/>
                <a:gd name="connsiteY22" fmla="*/ 520262 h 630620"/>
                <a:gd name="connsiteX23" fmla="*/ 1803321 w 2292052"/>
                <a:gd name="connsiteY23" fmla="*/ 536027 h 630620"/>
                <a:gd name="connsiteX24" fmla="*/ 2213224 w 2292052"/>
                <a:gd name="connsiteY24" fmla="*/ 551793 h 630620"/>
                <a:gd name="connsiteX25" fmla="*/ 2292052 w 2292052"/>
                <a:gd name="connsiteY25" fmla="*/ 567558 h 630620"/>
                <a:gd name="connsiteX26" fmla="*/ 2244755 w 2292052"/>
                <a:gd name="connsiteY26" fmla="*/ 630620 h 630620"/>
                <a:gd name="connsiteX0" fmla="*/ 2228989 w 2292052"/>
                <a:gd name="connsiteY0" fmla="*/ 94593 h 630620"/>
                <a:gd name="connsiteX1" fmla="*/ 2228989 w 2292052"/>
                <a:gd name="connsiteY1" fmla="*/ 94593 h 630620"/>
                <a:gd name="connsiteX2" fmla="*/ 1724493 w 2292052"/>
                <a:gd name="connsiteY2" fmla="*/ 31531 h 630620"/>
                <a:gd name="connsiteX3" fmla="*/ 1551072 w 2292052"/>
                <a:gd name="connsiteY3" fmla="*/ 15765 h 630620"/>
                <a:gd name="connsiteX4" fmla="*/ 1030810 w 2292052"/>
                <a:gd name="connsiteY4" fmla="*/ 0 h 630620"/>
                <a:gd name="connsiteX5" fmla="*/ 258300 w 2292052"/>
                <a:gd name="connsiteY5" fmla="*/ 31531 h 630620"/>
                <a:gd name="connsiteX6" fmla="*/ 211003 w 2292052"/>
                <a:gd name="connsiteY6" fmla="*/ 47296 h 630620"/>
                <a:gd name="connsiteX7" fmla="*/ 21817 w 2292052"/>
                <a:gd name="connsiteY7" fmla="*/ 94593 h 630620"/>
                <a:gd name="connsiteX8" fmla="*/ 6052 w 2292052"/>
                <a:gd name="connsiteY8" fmla="*/ 141889 h 630620"/>
                <a:gd name="connsiteX9" fmla="*/ 132176 w 2292052"/>
                <a:gd name="connsiteY9" fmla="*/ 204951 h 630620"/>
                <a:gd name="connsiteX10" fmla="*/ 84879 w 2292052"/>
                <a:gd name="connsiteY10" fmla="*/ 204952 h 630620"/>
                <a:gd name="connsiteX11" fmla="*/ 226769 w 2292052"/>
                <a:gd name="connsiteY11" fmla="*/ 252248 h 630620"/>
                <a:gd name="connsiteX12" fmla="*/ 274065 w 2292052"/>
                <a:gd name="connsiteY12" fmla="*/ 268014 h 630620"/>
                <a:gd name="connsiteX13" fmla="*/ 321362 w 2292052"/>
                <a:gd name="connsiteY13" fmla="*/ 299545 h 630620"/>
                <a:gd name="connsiteX14" fmla="*/ 368658 w 2292052"/>
                <a:gd name="connsiteY14" fmla="*/ 315310 h 630620"/>
                <a:gd name="connsiteX15" fmla="*/ 999279 w 2292052"/>
                <a:gd name="connsiteY15" fmla="*/ 331076 h 630620"/>
                <a:gd name="connsiteX16" fmla="*/ 1141169 w 2292052"/>
                <a:gd name="connsiteY16" fmla="*/ 362607 h 630620"/>
                <a:gd name="connsiteX17" fmla="*/ 1283058 w 2292052"/>
                <a:gd name="connsiteY17" fmla="*/ 394138 h 630620"/>
                <a:gd name="connsiteX18" fmla="*/ 1566838 w 2292052"/>
                <a:gd name="connsiteY18" fmla="*/ 378372 h 630620"/>
                <a:gd name="connsiteX19" fmla="*/ 1629900 w 2292052"/>
                <a:gd name="connsiteY19" fmla="*/ 394138 h 630620"/>
                <a:gd name="connsiteX20" fmla="*/ 1643858 w 2292052"/>
                <a:gd name="connsiteY20" fmla="*/ 503346 h 630620"/>
                <a:gd name="connsiteX21" fmla="*/ 1710205 w 2292052"/>
                <a:gd name="connsiteY21" fmla="*/ 520590 h 630620"/>
                <a:gd name="connsiteX22" fmla="*/ 1756024 w 2292052"/>
                <a:gd name="connsiteY22" fmla="*/ 520262 h 630620"/>
                <a:gd name="connsiteX23" fmla="*/ 1803321 w 2292052"/>
                <a:gd name="connsiteY23" fmla="*/ 536027 h 630620"/>
                <a:gd name="connsiteX24" fmla="*/ 2213224 w 2292052"/>
                <a:gd name="connsiteY24" fmla="*/ 551793 h 630620"/>
                <a:gd name="connsiteX25" fmla="*/ 2292052 w 2292052"/>
                <a:gd name="connsiteY25" fmla="*/ 567558 h 630620"/>
                <a:gd name="connsiteX26" fmla="*/ 2244755 w 2292052"/>
                <a:gd name="connsiteY26" fmla="*/ 630620 h 630620"/>
                <a:gd name="connsiteX0" fmla="*/ 2228989 w 2292052"/>
                <a:gd name="connsiteY0" fmla="*/ 94593 h 630620"/>
                <a:gd name="connsiteX1" fmla="*/ 2228989 w 2292052"/>
                <a:gd name="connsiteY1" fmla="*/ 94593 h 630620"/>
                <a:gd name="connsiteX2" fmla="*/ 1724493 w 2292052"/>
                <a:gd name="connsiteY2" fmla="*/ 31531 h 630620"/>
                <a:gd name="connsiteX3" fmla="*/ 1551072 w 2292052"/>
                <a:gd name="connsiteY3" fmla="*/ 15765 h 630620"/>
                <a:gd name="connsiteX4" fmla="*/ 1030810 w 2292052"/>
                <a:gd name="connsiteY4" fmla="*/ 0 h 630620"/>
                <a:gd name="connsiteX5" fmla="*/ 258300 w 2292052"/>
                <a:gd name="connsiteY5" fmla="*/ 31531 h 630620"/>
                <a:gd name="connsiteX6" fmla="*/ 211003 w 2292052"/>
                <a:gd name="connsiteY6" fmla="*/ 47296 h 630620"/>
                <a:gd name="connsiteX7" fmla="*/ 21817 w 2292052"/>
                <a:gd name="connsiteY7" fmla="*/ 94593 h 630620"/>
                <a:gd name="connsiteX8" fmla="*/ 6052 w 2292052"/>
                <a:gd name="connsiteY8" fmla="*/ 141889 h 630620"/>
                <a:gd name="connsiteX9" fmla="*/ 132176 w 2292052"/>
                <a:gd name="connsiteY9" fmla="*/ 204951 h 630620"/>
                <a:gd name="connsiteX10" fmla="*/ 84879 w 2292052"/>
                <a:gd name="connsiteY10" fmla="*/ 204952 h 630620"/>
                <a:gd name="connsiteX11" fmla="*/ 226769 w 2292052"/>
                <a:gd name="connsiteY11" fmla="*/ 252248 h 630620"/>
                <a:gd name="connsiteX12" fmla="*/ 274065 w 2292052"/>
                <a:gd name="connsiteY12" fmla="*/ 268014 h 630620"/>
                <a:gd name="connsiteX13" fmla="*/ 321362 w 2292052"/>
                <a:gd name="connsiteY13" fmla="*/ 299545 h 630620"/>
                <a:gd name="connsiteX14" fmla="*/ 368658 w 2292052"/>
                <a:gd name="connsiteY14" fmla="*/ 315310 h 630620"/>
                <a:gd name="connsiteX15" fmla="*/ 999279 w 2292052"/>
                <a:gd name="connsiteY15" fmla="*/ 331076 h 630620"/>
                <a:gd name="connsiteX16" fmla="*/ 1141169 w 2292052"/>
                <a:gd name="connsiteY16" fmla="*/ 362607 h 630620"/>
                <a:gd name="connsiteX17" fmla="*/ 1283058 w 2292052"/>
                <a:gd name="connsiteY17" fmla="*/ 394138 h 630620"/>
                <a:gd name="connsiteX18" fmla="*/ 1566838 w 2292052"/>
                <a:gd name="connsiteY18" fmla="*/ 378372 h 630620"/>
                <a:gd name="connsiteX19" fmla="*/ 1582275 w 2292052"/>
                <a:gd name="connsiteY19" fmla="*/ 479863 h 630620"/>
                <a:gd name="connsiteX20" fmla="*/ 1643858 w 2292052"/>
                <a:gd name="connsiteY20" fmla="*/ 503346 h 630620"/>
                <a:gd name="connsiteX21" fmla="*/ 1710205 w 2292052"/>
                <a:gd name="connsiteY21" fmla="*/ 520590 h 630620"/>
                <a:gd name="connsiteX22" fmla="*/ 1756024 w 2292052"/>
                <a:gd name="connsiteY22" fmla="*/ 520262 h 630620"/>
                <a:gd name="connsiteX23" fmla="*/ 1803321 w 2292052"/>
                <a:gd name="connsiteY23" fmla="*/ 536027 h 630620"/>
                <a:gd name="connsiteX24" fmla="*/ 2213224 w 2292052"/>
                <a:gd name="connsiteY24" fmla="*/ 551793 h 630620"/>
                <a:gd name="connsiteX25" fmla="*/ 2292052 w 2292052"/>
                <a:gd name="connsiteY25" fmla="*/ 567558 h 630620"/>
                <a:gd name="connsiteX26" fmla="*/ 2244755 w 2292052"/>
                <a:gd name="connsiteY26" fmla="*/ 630620 h 630620"/>
                <a:gd name="connsiteX0" fmla="*/ 2228989 w 2292052"/>
                <a:gd name="connsiteY0" fmla="*/ 94593 h 630620"/>
                <a:gd name="connsiteX1" fmla="*/ 2228989 w 2292052"/>
                <a:gd name="connsiteY1" fmla="*/ 94593 h 630620"/>
                <a:gd name="connsiteX2" fmla="*/ 1724493 w 2292052"/>
                <a:gd name="connsiteY2" fmla="*/ 31531 h 630620"/>
                <a:gd name="connsiteX3" fmla="*/ 1551072 w 2292052"/>
                <a:gd name="connsiteY3" fmla="*/ 15765 h 630620"/>
                <a:gd name="connsiteX4" fmla="*/ 1030810 w 2292052"/>
                <a:gd name="connsiteY4" fmla="*/ 0 h 630620"/>
                <a:gd name="connsiteX5" fmla="*/ 258300 w 2292052"/>
                <a:gd name="connsiteY5" fmla="*/ 31531 h 630620"/>
                <a:gd name="connsiteX6" fmla="*/ 211003 w 2292052"/>
                <a:gd name="connsiteY6" fmla="*/ 47296 h 630620"/>
                <a:gd name="connsiteX7" fmla="*/ 21817 w 2292052"/>
                <a:gd name="connsiteY7" fmla="*/ 94593 h 630620"/>
                <a:gd name="connsiteX8" fmla="*/ 6052 w 2292052"/>
                <a:gd name="connsiteY8" fmla="*/ 141889 h 630620"/>
                <a:gd name="connsiteX9" fmla="*/ 132176 w 2292052"/>
                <a:gd name="connsiteY9" fmla="*/ 204951 h 630620"/>
                <a:gd name="connsiteX10" fmla="*/ 84879 w 2292052"/>
                <a:gd name="connsiteY10" fmla="*/ 204952 h 630620"/>
                <a:gd name="connsiteX11" fmla="*/ 226769 w 2292052"/>
                <a:gd name="connsiteY11" fmla="*/ 252248 h 630620"/>
                <a:gd name="connsiteX12" fmla="*/ 274065 w 2292052"/>
                <a:gd name="connsiteY12" fmla="*/ 268014 h 630620"/>
                <a:gd name="connsiteX13" fmla="*/ 321362 w 2292052"/>
                <a:gd name="connsiteY13" fmla="*/ 299545 h 630620"/>
                <a:gd name="connsiteX14" fmla="*/ 368658 w 2292052"/>
                <a:gd name="connsiteY14" fmla="*/ 315310 h 630620"/>
                <a:gd name="connsiteX15" fmla="*/ 999279 w 2292052"/>
                <a:gd name="connsiteY15" fmla="*/ 331076 h 630620"/>
                <a:gd name="connsiteX16" fmla="*/ 1141169 w 2292052"/>
                <a:gd name="connsiteY16" fmla="*/ 362607 h 630620"/>
                <a:gd name="connsiteX17" fmla="*/ 1283058 w 2292052"/>
                <a:gd name="connsiteY17" fmla="*/ 394138 h 630620"/>
                <a:gd name="connsiteX18" fmla="*/ 1519213 w 2292052"/>
                <a:gd name="connsiteY18" fmla="*/ 492672 h 630620"/>
                <a:gd name="connsiteX19" fmla="*/ 1582275 w 2292052"/>
                <a:gd name="connsiteY19" fmla="*/ 479863 h 630620"/>
                <a:gd name="connsiteX20" fmla="*/ 1643858 w 2292052"/>
                <a:gd name="connsiteY20" fmla="*/ 503346 h 630620"/>
                <a:gd name="connsiteX21" fmla="*/ 1710205 w 2292052"/>
                <a:gd name="connsiteY21" fmla="*/ 520590 h 630620"/>
                <a:gd name="connsiteX22" fmla="*/ 1756024 w 2292052"/>
                <a:gd name="connsiteY22" fmla="*/ 520262 h 630620"/>
                <a:gd name="connsiteX23" fmla="*/ 1803321 w 2292052"/>
                <a:gd name="connsiteY23" fmla="*/ 536027 h 630620"/>
                <a:gd name="connsiteX24" fmla="*/ 2213224 w 2292052"/>
                <a:gd name="connsiteY24" fmla="*/ 551793 h 630620"/>
                <a:gd name="connsiteX25" fmla="*/ 2292052 w 2292052"/>
                <a:gd name="connsiteY25" fmla="*/ 567558 h 630620"/>
                <a:gd name="connsiteX26" fmla="*/ 2244755 w 2292052"/>
                <a:gd name="connsiteY26" fmla="*/ 630620 h 630620"/>
                <a:gd name="connsiteX0" fmla="*/ 2228989 w 2292052"/>
                <a:gd name="connsiteY0" fmla="*/ 94593 h 630620"/>
                <a:gd name="connsiteX1" fmla="*/ 2228989 w 2292052"/>
                <a:gd name="connsiteY1" fmla="*/ 94593 h 630620"/>
                <a:gd name="connsiteX2" fmla="*/ 1724493 w 2292052"/>
                <a:gd name="connsiteY2" fmla="*/ 31531 h 630620"/>
                <a:gd name="connsiteX3" fmla="*/ 1551072 w 2292052"/>
                <a:gd name="connsiteY3" fmla="*/ 15765 h 630620"/>
                <a:gd name="connsiteX4" fmla="*/ 1030810 w 2292052"/>
                <a:gd name="connsiteY4" fmla="*/ 0 h 630620"/>
                <a:gd name="connsiteX5" fmla="*/ 258300 w 2292052"/>
                <a:gd name="connsiteY5" fmla="*/ 31531 h 630620"/>
                <a:gd name="connsiteX6" fmla="*/ 211003 w 2292052"/>
                <a:gd name="connsiteY6" fmla="*/ 47296 h 630620"/>
                <a:gd name="connsiteX7" fmla="*/ 21817 w 2292052"/>
                <a:gd name="connsiteY7" fmla="*/ 94593 h 630620"/>
                <a:gd name="connsiteX8" fmla="*/ 6052 w 2292052"/>
                <a:gd name="connsiteY8" fmla="*/ 141889 h 630620"/>
                <a:gd name="connsiteX9" fmla="*/ 132176 w 2292052"/>
                <a:gd name="connsiteY9" fmla="*/ 204951 h 630620"/>
                <a:gd name="connsiteX10" fmla="*/ 84879 w 2292052"/>
                <a:gd name="connsiteY10" fmla="*/ 204952 h 630620"/>
                <a:gd name="connsiteX11" fmla="*/ 226769 w 2292052"/>
                <a:gd name="connsiteY11" fmla="*/ 252248 h 630620"/>
                <a:gd name="connsiteX12" fmla="*/ 274065 w 2292052"/>
                <a:gd name="connsiteY12" fmla="*/ 268014 h 630620"/>
                <a:gd name="connsiteX13" fmla="*/ 321362 w 2292052"/>
                <a:gd name="connsiteY13" fmla="*/ 299545 h 630620"/>
                <a:gd name="connsiteX14" fmla="*/ 368658 w 2292052"/>
                <a:gd name="connsiteY14" fmla="*/ 315310 h 630620"/>
                <a:gd name="connsiteX15" fmla="*/ 999279 w 2292052"/>
                <a:gd name="connsiteY15" fmla="*/ 331076 h 630620"/>
                <a:gd name="connsiteX16" fmla="*/ 1141169 w 2292052"/>
                <a:gd name="connsiteY16" fmla="*/ 362607 h 630620"/>
                <a:gd name="connsiteX17" fmla="*/ 1283058 w 2292052"/>
                <a:gd name="connsiteY17" fmla="*/ 394138 h 630620"/>
                <a:gd name="connsiteX18" fmla="*/ 1519213 w 2292052"/>
                <a:gd name="connsiteY18" fmla="*/ 492672 h 630620"/>
                <a:gd name="connsiteX19" fmla="*/ 1582275 w 2292052"/>
                <a:gd name="connsiteY19" fmla="*/ 479863 h 630620"/>
                <a:gd name="connsiteX20" fmla="*/ 1710205 w 2292052"/>
                <a:gd name="connsiteY20" fmla="*/ 520590 h 630620"/>
                <a:gd name="connsiteX21" fmla="*/ 1756024 w 2292052"/>
                <a:gd name="connsiteY21" fmla="*/ 520262 h 630620"/>
                <a:gd name="connsiteX22" fmla="*/ 1803321 w 2292052"/>
                <a:gd name="connsiteY22" fmla="*/ 536027 h 630620"/>
                <a:gd name="connsiteX23" fmla="*/ 2213224 w 2292052"/>
                <a:gd name="connsiteY23" fmla="*/ 551793 h 630620"/>
                <a:gd name="connsiteX24" fmla="*/ 2292052 w 2292052"/>
                <a:gd name="connsiteY24" fmla="*/ 567558 h 630620"/>
                <a:gd name="connsiteX25" fmla="*/ 2244755 w 2292052"/>
                <a:gd name="connsiteY25" fmla="*/ 630620 h 630620"/>
                <a:gd name="connsiteX0" fmla="*/ 2228989 w 2292052"/>
                <a:gd name="connsiteY0" fmla="*/ 94593 h 630620"/>
                <a:gd name="connsiteX1" fmla="*/ 2228989 w 2292052"/>
                <a:gd name="connsiteY1" fmla="*/ 94593 h 630620"/>
                <a:gd name="connsiteX2" fmla="*/ 1724493 w 2292052"/>
                <a:gd name="connsiteY2" fmla="*/ 31531 h 630620"/>
                <a:gd name="connsiteX3" fmla="*/ 1551072 w 2292052"/>
                <a:gd name="connsiteY3" fmla="*/ 15765 h 630620"/>
                <a:gd name="connsiteX4" fmla="*/ 1030810 w 2292052"/>
                <a:gd name="connsiteY4" fmla="*/ 0 h 630620"/>
                <a:gd name="connsiteX5" fmla="*/ 258300 w 2292052"/>
                <a:gd name="connsiteY5" fmla="*/ 31531 h 630620"/>
                <a:gd name="connsiteX6" fmla="*/ 211003 w 2292052"/>
                <a:gd name="connsiteY6" fmla="*/ 47296 h 630620"/>
                <a:gd name="connsiteX7" fmla="*/ 21817 w 2292052"/>
                <a:gd name="connsiteY7" fmla="*/ 94593 h 630620"/>
                <a:gd name="connsiteX8" fmla="*/ 6052 w 2292052"/>
                <a:gd name="connsiteY8" fmla="*/ 141889 h 630620"/>
                <a:gd name="connsiteX9" fmla="*/ 132176 w 2292052"/>
                <a:gd name="connsiteY9" fmla="*/ 204951 h 630620"/>
                <a:gd name="connsiteX10" fmla="*/ 84879 w 2292052"/>
                <a:gd name="connsiteY10" fmla="*/ 204952 h 630620"/>
                <a:gd name="connsiteX11" fmla="*/ 226769 w 2292052"/>
                <a:gd name="connsiteY11" fmla="*/ 252248 h 630620"/>
                <a:gd name="connsiteX12" fmla="*/ 274065 w 2292052"/>
                <a:gd name="connsiteY12" fmla="*/ 268014 h 630620"/>
                <a:gd name="connsiteX13" fmla="*/ 321362 w 2292052"/>
                <a:gd name="connsiteY13" fmla="*/ 299545 h 630620"/>
                <a:gd name="connsiteX14" fmla="*/ 368658 w 2292052"/>
                <a:gd name="connsiteY14" fmla="*/ 315310 h 630620"/>
                <a:gd name="connsiteX15" fmla="*/ 999279 w 2292052"/>
                <a:gd name="connsiteY15" fmla="*/ 331076 h 630620"/>
                <a:gd name="connsiteX16" fmla="*/ 1141169 w 2292052"/>
                <a:gd name="connsiteY16" fmla="*/ 362607 h 630620"/>
                <a:gd name="connsiteX17" fmla="*/ 1283058 w 2292052"/>
                <a:gd name="connsiteY17" fmla="*/ 394138 h 630620"/>
                <a:gd name="connsiteX18" fmla="*/ 1519213 w 2292052"/>
                <a:gd name="connsiteY18" fmla="*/ 492672 h 630620"/>
                <a:gd name="connsiteX19" fmla="*/ 1710205 w 2292052"/>
                <a:gd name="connsiteY19" fmla="*/ 520590 h 630620"/>
                <a:gd name="connsiteX20" fmla="*/ 1756024 w 2292052"/>
                <a:gd name="connsiteY20" fmla="*/ 520262 h 630620"/>
                <a:gd name="connsiteX21" fmla="*/ 1803321 w 2292052"/>
                <a:gd name="connsiteY21" fmla="*/ 536027 h 630620"/>
                <a:gd name="connsiteX22" fmla="*/ 2213224 w 2292052"/>
                <a:gd name="connsiteY22" fmla="*/ 551793 h 630620"/>
                <a:gd name="connsiteX23" fmla="*/ 2292052 w 2292052"/>
                <a:gd name="connsiteY23" fmla="*/ 567558 h 630620"/>
                <a:gd name="connsiteX24" fmla="*/ 2244755 w 2292052"/>
                <a:gd name="connsiteY24" fmla="*/ 630620 h 630620"/>
                <a:gd name="connsiteX0" fmla="*/ 2228989 w 2292052"/>
                <a:gd name="connsiteY0" fmla="*/ 94593 h 630620"/>
                <a:gd name="connsiteX1" fmla="*/ 2228989 w 2292052"/>
                <a:gd name="connsiteY1" fmla="*/ 94593 h 630620"/>
                <a:gd name="connsiteX2" fmla="*/ 1724493 w 2292052"/>
                <a:gd name="connsiteY2" fmla="*/ 31531 h 630620"/>
                <a:gd name="connsiteX3" fmla="*/ 1551072 w 2292052"/>
                <a:gd name="connsiteY3" fmla="*/ 15765 h 630620"/>
                <a:gd name="connsiteX4" fmla="*/ 1030810 w 2292052"/>
                <a:gd name="connsiteY4" fmla="*/ 0 h 630620"/>
                <a:gd name="connsiteX5" fmla="*/ 258300 w 2292052"/>
                <a:gd name="connsiteY5" fmla="*/ 31531 h 630620"/>
                <a:gd name="connsiteX6" fmla="*/ 211003 w 2292052"/>
                <a:gd name="connsiteY6" fmla="*/ 47296 h 630620"/>
                <a:gd name="connsiteX7" fmla="*/ 21817 w 2292052"/>
                <a:gd name="connsiteY7" fmla="*/ 94593 h 630620"/>
                <a:gd name="connsiteX8" fmla="*/ 6052 w 2292052"/>
                <a:gd name="connsiteY8" fmla="*/ 141889 h 630620"/>
                <a:gd name="connsiteX9" fmla="*/ 132176 w 2292052"/>
                <a:gd name="connsiteY9" fmla="*/ 204951 h 630620"/>
                <a:gd name="connsiteX10" fmla="*/ 84879 w 2292052"/>
                <a:gd name="connsiteY10" fmla="*/ 204952 h 630620"/>
                <a:gd name="connsiteX11" fmla="*/ 226769 w 2292052"/>
                <a:gd name="connsiteY11" fmla="*/ 252248 h 630620"/>
                <a:gd name="connsiteX12" fmla="*/ 274065 w 2292052"/>
                <a:gd name="connsiteY12" fmla="*/ 268014 h 630620"/>
                <a:gd name="connsiteX13" fmla="*/ 321362 w 2292052"/>
                <a:gd name="connsiteY13" fmla="*/ 299545 h 630620"/>
                <a:gd name="connsiteX14" fmla="*/ 368658 w 2292052"/>
                <a:gd name="connsiteY14" fmla="*/ 315310 h 630620"/>
                <a:gd name="connsiteX15" fmla="*/ 999279 w 2292052"/>
                <a:gd name="connsiteY15" fmla="*/ 331076 h 630620"/>
                <a:gd name="connsiteX16" fmla="*/ 1141169 w 2292052"/>
                <a:gd name="connsiteY16" fmla="*/ 362607 h 630620"/>
                <a:gd name="connsiteX17" fmla="*/ 1283058 w 2292052"/>
                <a:gd name="connsiteY17" fmla="*/ 394138 h 630620"/>
                <a:gd name="connsiteX18" fmla="*/ 1519213 w 2292052"/>
                <a:gd name="connsiteY18" fmla="*/ 492672 h 630620"/>
                <a:gd name="connsiteX19" fmla="*/ 1710205 w 2292052"/>
                <a:gd name="connsiteY19" fmla="*/ 520590 h 630620"/>
                <a:gd name="connsiteX20" fmla="*/ 1803321 w 2292052"/>
                <a:gd name="connsiteY20" fmla="*/ 536027 h 630620"/>
                <a:gd name="connsiteX21" fmla="*/ 2213224 w 2292052"/>
                <a:gd name="connsiteY21" fmla="*/ 551793 h 630620"/>
                <a:gd name="connsiteX22" fmla="*/ 2292052 w 2292052"/>
                <a:gd name="connsiteY22" fmla="*/ 567558 h 630620"/>
                <a:gd name="connsiteX23" fmla="*/ 2244755 w 2292052"/>
                <a:gd name="connsiteY23" fmla="*/ 630620 h 630620"/>
                <a:gd name="connsiteX0" fmla="*/ 2228989 w 2292052"/>
                <a:gd name="connsiteY0" fmla="*/ 94593 h 567779"/>
                <a:gd name="connsiteX1" fmla="*/ 2228989 w 2292052"/>
                <a:gd name="connsiteY1" fmla="*/ 94593 h 567779"/>
                <a:gd name="connsiteX2" fmla="*/ 1724493 w 2292052"/>
                <a:gd name="connsiteY2" fmla="*/ 31531 h 567779"/>
                <a:gd name="connsiteX3" fmla="*/ 1551072 w 2292052"/>
                <a:gd name="connsiteY3" fmla="*/ 15765 h 567779"/>
                <a:gd name="connsiteX4" fmla="*/ 1030810 w 2292052"/>
                <a:gd name="connsiteY4" fmla="*/ 0 h 567779"/>
                <a:gd name="connsiteX5" fmla="*/ 258300 w 2292052"/>
                <a:gd name="connsiteY5" fmla="*/ 31531 h 567779"/>
                <a:gd name="connsiteX6" fmla="*/ 211003 w 2292052"/>
                <a:gd name="connsiteY6" fmla="*/ 47296 h 567779"/>
                <a:gd name="connsiteX7" fmla="*/ 21817 w 2292052"/>
                <a:gd name="connsiteY7" fmla="*/ 94593 h 567779"/>
                <a:gd name="connsiteX8" fmla="*/ 6052 w 2292052"/>
                <a:gd name="connsiteY8" fmla="*/ 141889 h 567779"/>
                <a:gd name="connsiteX9" fmla="*/ 132176 w 2292052"/>
                <a:gd name="connsiteY9" fmla="*/ 204951 h 567779"/>
                <a:gd name="connsiteX10" fmla="*/ 84879 w 2292052"/>
                <a:gd name="connsiteY10" fmla="*/ 204952 h 567779"/>
                <a:gd name="connsiteX11" fmla="*/ 226769 w 2292052"/>
                <a:gd name="connsiteY11" fmla="*/ 252248 h 567779"/>
                <a:gd name="connsiteX12" fmla="*/ 274065 w 2292052"/>
                <a:gd name="connsiteY12" fmla="*/ 268014 h 567779"/>
                <a:gd name="connsiteX13" fmla="*/ 321362 w 2292052"/>
                <a:gd name="connsiteY13" fmla="*/ 299545 h 567779"/>
                <a:gd name="connsiteX14" fmla="*/ 368658 w 2292052"/>
                <a:gd name="connsiteY14" fmla="*/ 315310 h 567779"/>
                <a:gd name="connsiteX15" fmla="*/ 999279 w 2292052"/>
                <a:gd name="connsiteY15" fmla="*/ 331076 h 567779"/>
                <a:gd name="connsiteX16" fmla="*/ 1141169 w 2292052"/>
                <a:gd name="connsiteY16" fmla="*/ 362607 h 567779"/>
                <a:gd name="connsiteX17" fmla="*/ 1283058 w 2292052"/>
                <a:gd name="connsiteY17" fmla="*/ 394138 h 567779"/>
                <a:gd name="connsiteX18" fmla="*/ 1519213 w 2292052"/>
                <a:gd name="connsiteY18" fmla="*/ 492672 h 567779"/>
                <a:gd name="connsiteX19" fmla="*/ 1710205 w 2292052"/>
                <a:gd name="connsiteY19" fmla="*/ 520590 h 567779"/>
                <a:gd name="connsiteX20" fmla="*/ 1803321 w 2292052"/>
                <a:gd name="connsiteY20" fmla="*/ 536027 h 567779"/>
                <a:gd name="connsiteX21" fmla="*/ 2213224 w 2292052"/>
                <a:gd name="connsiteY21" fmla="*/ 551793 h 567779"/>
                <a:gd name="connsiteX22" fmla="*/ 2292052 w 2292052"/>
                <a:gd name="connsiteY22" fmla="*/ 567558 h 567779"/>
                <a:gd name="connsiteX0" fmla="*/ 2228989 w 2292052"/>
                <a:gd name="connsiteY0" fmla="*/ 94593 h 567779"/>
                <a:gd name="connsiteX1" fmla="*/ 2228989 w 2292052"/>
                <a:gd name="connsiteY1" fmla="*/ 94593 h 567779"/>
                <a:gd name="connsiteX2" fmla="*/ 1724493 w 2292052"/>
                <a:gd name="connsiteY2" fmla="*/ 31531 h 567779"/>
                <a:gd name="connsiteX3" fmla="*/ 1551072 w 2292052"/>
                <a:gd name="connsiteY3" fmla="*/ 15765 h 567779"/>
                <a:gd name="connsiteX4" fmla="*/ 1030810 w 2292052"/>
                <a:gd name="connsiteY4" fmla="*/ 0 h 567779"/>
                <a:gd name="connsiteX5" fmla="*/ 258300 w 2292052"/>
                <a:gd name="connsiteY5" fmla="*/ 31531 h 567779"/>
                <a:gd name="connsiteX6" fmla="*/ 211003 w 2292052"/>
                <a:gd name="connsiteY6" fmla="*/ 47296 h 567779"/>
                <a:gd name="connsiteX7" fmla="*/ 21817 w 2292052"/>
                <a:gd name="connsiteY7" fmla="*/ 94593 h 567779"/>
                <a:gd name="connsiteX8" fmla="*/ 6052 w 2292052"/>
                <a:gd name="connsiteY8" fmla="*/ 141889 h 567779"/>
                <a:gd name="connsiteX9" fmla="*/ 132176 w 2292052"/>
                <a:gd name="connsiteY9" fmla="*/ 204951 h 567779"/>
                <a:gd name="connsiteX10" fmla="*/ 84879 w 2292052"/>
                <a:gd name="connsiteY10" fmla="*/ 204952 h 567779"/>
                <a:gd name="connsiteX11" fmla="*/ 226769 w 2292052"/>
                <a:gd name="connsiteY11" fmla="*/ 252248 h 567779"/>
                <a:gd name="connsiteX12" fmla="*/ 274065 w 2292052"/>
                <a:gd name="connsiteY12" fmla="*/ 268014 h 567779"/>
                <a:gd name="connsiteX13" fmla="*/ 321362 w 2292052"/>
                <a:gd name="connsiteY13" fmla="*/ 299545 h 567779"/>
                <a:gd name="connsiteX14" fmla="*/ 368658 w 2292052"/>
                <a:gd name="connsiteY14" fmla="*/ 315310 h 567779"/>
                <a:gd name="connsiteX15" fmla="*/ 999279 w 2292052"/>
                <a:gd name="connsiteY15" fmla="*/ 331076 h 567779"/>
                <a:gd name="connsiteX16" fmla="*/ 1141169 w 2292052"/>
                <a:gd name="connsiteY16" fmla="*/ 362607 h 567779"/>
                <a:gd name="connsiteX17" fmla="*/ 1283058 w 2292052"/>
                <a:gd name="connsiteY17" fmla="*/ 394138 h 567779"/>
                <a:gd name="connsiteX18" fmla="*/ 1519213 w 2292052"/>
                <a:gd name="connsiteY18" fmla="*/ 492672 h 567779"/>
                <a:gd name="connsiteX19" fmla="*/ 1710205 w 2292052"/>
                <a:gd name="connsiteY19" fmla="*/ 520590 h 567779"/>
                <a:gd name="connsiteX20" fmla="*/ 1701830 w 2292052"/>
                <a:gd name="connsiteY20" fmla="*/ 522562 h 567779"/>
                <a:gd name="connsiteX21" fmla="*/ 1803321 w 2292052"/>
                <a:gd name="connsiteY21" fmla="*/ 536027 h 567779"/>
                <a:gd name="connsiteX22" fmla="*/ 2213224 w 2292052"/>
                <a:gd name="connsiteY22" fmla="*/ 551793 h 567779"/>
                <a:gd name="connsiteX23" fmla="*/ 2292052 w 2292052"/>
                <a:gd name="connsiteY23" fmla="*/ 567558 h 567779"/>
                <a:gd name="connsiteX0" fmla="*/ 2228989 w 2292052"/>
                <a:gd name="connsiteY0" fmla="*/ 94593 h 567779"/>
                <a:gd name="connsiteX1" fmla="*/ 2228989 w 2292052"/>
                <a:gd name="connsiteY1" fmla="*/ 94593 h 567779"/>
                <a:gd name="connsiteX2" fmla="*/ 1724493 w 2292052"/>
                <a:gd name="connsiteY2" fmla="*/ 31531 h 567779"/>
                <a:gd name="connsiteX3" fmla="*/ 1551072 w 2292052"/>
                <a:gd name="connsiteY3" fmla="*/ 15765 h 567779"/>
                <a:gd name="connsiteX4" fmla="*/ 1030810 w 2292052"/>
                <a:gd name="connsiteY4" fmla="*/ 0 h 567779"/>
                <a:gd name="connsiteX5" fmla="*/ 258300 w 2292052"/>
                <a:gd name="connsiteY5" fmla="*/ 31531 h 567779"/>
                <a:gd name="connsiteX6" fmla="*/ 211003 w 2292052"/>
                <a:gd name="connsiteY6" fmla="*/ 47296 h 567779"/>
                <a:gd name="connsiteX7" fmla="*/ 21817 w 2292052"/>
                <a:gd name="connsiteY7" fmla="*/ 94593 h 567779"/>
                <a:gd name="connsiteX8" fmla="*/ 6052 w 2292052"/>
                <a:gd name="connsiteY8" fmla="*/ 141889 h 567779"/>
                <a:gd name="connsiteX9" fmla="*/ 132176 w 2292052"/>
                <a:gd name="connsiteY9" fmla="*/ 204951 h 567779"/>
                <a:gd name="connsiteX10" fmla="*/ 84879 w 2292052"/>
                <a:gd name="connsiteY10" fmla="*/ 204952 h 567779"/>
                <a:gd name="connsiteX11" fmla="*/ 226769 w 2292052"/>
                <a:gd name="connsiteY11" fmla="*/ 252248 h 567779"/>
                <a:gd name="connsiteX12" fmla="*/ 274065 w 2292052"/>
                <a:gd name="connsiteY12" fmla="*/ 268014 h 567779"/>
                <a:gd name="connsiteX13" fmla="*/ 321362 w 2292052"/>
                <a:gd name="connsiteY13" fmla="*/ 299545 h 567779"/>
                <a:gd name="connsiteX14" fmla="*/ 315943 w 2292052"/>
                <a:gd name="connsiteY14" fmla="*/ 298725 h 567779"/>
                <a:gd name="connsiteX15" fmla="*/ 368658 w 2292052"/>
                <a:gd name="connsiteY15" fmla="*/ 315310 h 567779"/>
                <a:gd name="connsiteX16" fmla="*/ 999279 w 2292052"/>
                <a:gd name="connsiteY16" fmla="*/ 331076 h 567779"/>
                <a:gd name="connsiteX17" fmla="*/ 1141169 w 2292052"/>
                <a:gd name="connsiteY17" fmla="*/ 362607 h 567779"/>
                <a:gd name="connsiteX18" fmla="*/ 1283058 w 2292052"/>
                <a:gd name="connsiteY18" fmla="*/ 394138 h 567779"/>
                <a:gd name="connsiteX19" fmla="*/ 1519213 w 2292052"/>
                <a:gd name="connsiteY19" fmla="*/ 492672 h 567779"/>
                <a:gd name="connsiteX20" fmla="*/ 1710205 w 2292052"/>
                <a:gd name="connsiteY20" fmla="*/ 520590 h 567779"/>
                <a:gd name="connsiteX21" fmla="*/ 1701830 w 2292052"/>
                <a:gd name="connsiteY21" fmla="*/ 522562 h 567779"/>
                <a:gd name="connsiteX22" fmla="*/ 1803321 w 2292052"/>
                <a:gd name="connsiteY22" fmla="*/ 536027 h 567779"/>
                <a:gd name="connsiteX23" fmla="*/ 2213224 w 2292052"/>
                <a:gd name="connsiteY23" fmla="*/ 551793 h 567779"/>
                <a:gd name="connsiteX24" fmla="*/ 2292052 w 2292052"/>
                <a:gd name="connsiteY24" fmla="*/ 567558 h 567779"/>
                <a:gd name="connsiteX0" fmla="*/ 2228989 w 2292052"/>
                <a:gd name="connsiteY0" fmla="*/ 94593 h 567779"/>
                <a:gd name="connsiteX1" fmla="*/ 2228989 w 2292052"/>
                <a:gd name="connsiteY1" fmla="*/ 94593 h 567779"/>
                <a:gd name="connsiteX2" fmla="*/ 1724493 w 2292052"/>
                <a:gd name="connsiteY2" fmla="*/ 31531 h 567779"/>
                <a:gd name="connsiteX3" fmla="*/ 1551072 w 2292052"/>
                <a:gd name="connsiteY3" fmla="*/ 15765 h 567779"/>
                <a:gd name="connsiteX4" fmla="*/ 1030810 w 2292052"/>
                <a:gd name="connsiteY4" fmla="*/ 0 h 567779"/>
                <a:gd name="connsiteX5" fmla="*/ 258300 w 2292052"/>
                <a:gd name="connsiteY5" fmla="*/ 31531 h 567779"/>
                <a:gd name="connsiteX6" fmla="*/ 211003 w 2292052"/>
                <a:gd name="connsiteY6" fmla="*/ 47296 h 567779"/>
                <a:gd name="connsiteX7" fmla="*/ 21817 w 2292052"/>
                <a:gd name="connsiteY7" fmla="*/ 94593 h 567779"/>
                <a:gd name="connsiteX8" fmla="*/ 6052 w 2292052"/>
                <a:gd name="connsiteY8" fmla="*/ 141889 h 567779"/>
                <a:gd name="connsiteX9" fmla="*/ 132176 w 2292052"/>
                <a:gd name="connsiteY9" fmla="*/ 204951 h 567779"/>
                <a:gd name="connsiteX10" fmla="*/ 84879 w 2292052"/>
                <a:gd name="connsiteY10" fmla="*/ 204952 h 567779"/>
                <a:gd name="connsiteX11" fmla="*/ 226769 w 2292052"/>
                <a:gd name="connsiteY11" fmla="*/ 252248 h 567779"/>
                <a:gd name="connsiteX12" fmla="*/ 321362 w 2292052"/>
                <a:gd name="connsiteY12" fmla="*/ 299545 h 567779"/>
                <a:gd name="connsiteX13" fmla="*/ 315943 w 2292052"/>
                <a:gd name="connsiteY13" fmla="*/ 298725 h 567779"/>
                <a:gd name="connsiteX14" fmla="*/ 368658 w 2292052"/>
                <a:gd name="connsiteY14" fmla="*/ 315310 h 567779"/>
                <a:gd name="connsiteX15" fmla="*/ 999279 w 2292052"/>
                <a:gd name="connsiteY15" fmla="*/ 331076 h 567779"/>
                <a:gd name="connsiteX16" fmla="*/ 1141169 w 2292052"/>
                <a:gd name="connsiteY16" fmla="*/ 362607 h 567779"/>
                <a:gd name="connsiteX17" fmla="*/ 1283058 w 2292052"/>
                <a:gd name="connsiteY17" fmla="*/ 394138 h 567779"/>
                <a:gd name="connsiteX18" fmla="*/ 1519213 w 2292052"/>
                <a:gd name="connsiteY18" fmla="*/ 492672 h 567779"/>
                <a:gd name="connsiteX19" fmla="*/ 1710205 w 2292052"/>
                <a:gd name="connsiteY19" fmla="*/ 520590 h 567779"/>
                <a:gd name="connsiteX20" fmla="*/ 1701830 w 2292052"/>
                <a:gd name="connsiteY20" fmla="*/ 522562 h 567779"/>
                <a:gd name="connsiteX21" fmla="*/ 1803321 w 2292052"/>
                <a:gd name="connsiteY21" fmla="*/ 536027 h 567779"/>
                <a:gd name="connsiteX22" fmla="*/ 2213224 w 2292052"/>
                <a:gd name="connsiteY22" fmla="*/ 551793 h 567779"/>
                <a:gd name="connsiteX23" fmla="*/ 2292052 w 2292052"/>
                <a:gd name="connsiteY23" fmla="*/ 567558 h 567779"/>
                <a:gd name="connsiteX0" fmla="*/ 2225840 w 2288903"/>
                <a:gd name="connsiteY0" fmla="*/ 94593 h 567779"/>
                <a:gd name="connsiteX1" fmla="*/ 2225840 w 2288903"/>
                <a:gd name="connsiteY1" fmla="*/ 94593 h 567779"/>
                <a:gd name="connsiteX2" fmla="*/ 1721344 w 2288903"/>
                <a:gd name="connsiteY2" fmla="*/ 31531 h 567779"/>
                <a:gd name="connsiteX3" fmla="*/ 1547923 w 2288903"/>
                <a:gd name="connsiteY3" fmla="*/ 15765 h 567779"/>
                <a:gd name="connsiteX4" fmla="*/ 1027661 w 2288903"/>
                <a:gd name="connsiteY4" fmla="*/ 0 h 567779"/>
                <a:gd name="connsiteX5" fmla="*/ 255151 w 2288903"/>
                <a:gd name="connsiteY5" fmla="*/ 31531 h 567779"/>
                <a:gd name="connsiteX6" fmla="*/ 207854 w 2288903"/>
                <a:gd name="connsiteY6" fmla="*/ 47296 h 567779"/>
                <a:gd name="connsiteX7" fmla="*/ 18668 w 2288903"/>
                <a:gd name="connsiteY7" fmla="*/ 94593 h 567779"/>
                <a:gd name="connsiteX8" fmla="*/ 2903 w 2288903"/>
                <a:gd name="connsiteY8" fmla="*/ 141889 h 567779"/>
                <a:gd name="connsiteX9" fmla="*/ 81730 w 2288903"/>
                <a:gd name="connsiteY9" fmla="*/ 204952 h 567779"/>
                <a:gd name="connsiteX10" fmla="*/ 223620 w 2288903"/>
                <a:gd name="connsiteY10" fmla="*/ 252248 h 567779"/>
                <a:gd name="connsiteX11" fmla="*/ 318213 w 2288903"/>
                <a:gd name="connsiteY11" fmla="*/ 299545 h 567779"/>
                <a:gd name="connsiteX12" fmla="*/ 312794 w 2288903"/>
                <a:gd name="connsiteY12" fmla="*/ 298725 h 567779"/>
                <a:gd name="connsiteX13" fmla="*/ 365509 w 2288903"/>
                <a:gd name="connsiteY13" fmla="*/ 315310 h 567779"/>
                <a:gd name="connsiteX14" fmla="*/ 996130 w 2288903"/>
                <a:gd name="connsiteY14" fmla="*/ 331076 h 567779"/>
                <a:gd name="connsiteX15" fmla="*/ 1138020 w 2288903"/>
                <a:gd name="connsiteY15" fmla="*/ 362607 h 567779"/>
                <a:gd name="connsiteX16" fmla="*/ 1279909 w 2288903"/>
                <a:gd name="connsiteY16" fmla="*/ 394138 h 567779"/>
                <a:gd name="connsiteX17" fmla="*/ 1516064 w 2288903"/>
                <a:gd name="connsiteY17" fmla="*/ 492672 h 567779"/>
                <a:gd name="connsiteX18" fmla="*/ 1707056 w 2288903"/>
                <a:gd name="connsiteY18" fmla="*/ 520590 h 567779"/>
                <a:gd name="connsiteX19" fmla="*/ 1698681 w 2288903"/>
                <a:gd name="connsiteY19" fmla="*/ 522562 h 567779"/>
                <a:gd name="connsiteX20" fmla="*/ 1800172 w 2288903"/>
                <a:gd name="connsiteY20" fmla="*/ 536027 h 567779"/>
                <a:gd name="connsiteX21" fmla="*/ 2210075 w 2288903"/>
                <a:gd name="connsiteY21" fmla="*/ 551793 h 567779"/>
                <a:gd name="connsiteX22" fmla="*/ 2288903 w 2288903"/>
                <a:gd name="connsiteY22" fmla="*/ 567558 h 567779"/>
                <a:gd name="connsiteX0" fmla="*/ 2212173 w 2275236"/>
                <a:gd name="connsiteY0" fmla="*/ 94593 h 567779"/>
                <a:gd name="connsiteX1" fmla="*/ 2212173 w 2275236"/>
                <a:gd name="connsiteY1" fmla="*/ 94593 h 567779"/>
                <a:gd name="connsiteX2" fmla="*/ 1707677 w 2275236"/>
                <a:gd name="connsiteY2" fmla="*/ 31531 h 567779"/>
                <a:gd name="connsiteX3" fmla="*/ 1534256 w 2275236"/>
                <a:gd name="connsiteY3" fmla="*/ 15765 h 567779"/>
                <a:gd name="connsiteX4" fmla="*/ 1013994 w 2275236"/>
                <a:gd name="connsiteY4" fmla="*/ 0 h 567779"/>
                <a:gd name="connsiteX5" fmla="*/ 241484 w 2275236"/>
                <a:gd name="connsiteY5" fmla="*/ 31531 h 567779"/>
                <a:gd name="connsiteX6" fmla="*/ 194187 w 2275236"/>
                <a:gd name="connsiteY6" fmla="*/ 47296 h 567779"/>
                <a:gd name="connsiteX7" fmla="*/ 5001 w 2275236"/>
                <a:gd name="connsiteY7" fmla="*/ 94593 h 567779"/>
                <a:gd name="connsiteX8" fmla="*/ 68063 w 2275236"/>
                <a:gd name="connsiteY8" fmla="*/ 204952 h 567779"/>
                <a:gd name="connsiteX9" fmla="*/ 209953 w 2275236"/>
                <a:gd name="connsiteY9" fmla="*/ 252248 h 567779"/>
                <a:gd name="connsiteX10" fmla="*/ 304546 w 2275236"/>
                <a:gd name="connsiteY10" fmla="*/ 299545 h 567779"/>
                <a:gd name="connsiteX11" fmla="*/ 299127 w 2275236"/>
                <a:gd name="connsiteY11" fmla="*/ 298725 h 567779"/>
                <a:gd name="connsiteX12" fmla="*/ 351842 w 2275236"/>
                <a:gd name="connsiteY12" fmla="*/ 315310 h 567779"/>
                <a:gd name="connsiteX13" fmla="*/ 982463 w 2275236"/>
                <a:gd name="connsiteY13" fmla="*/ 331076 h 567779"/>
                <a:gd name="connsiteX14" fmla="*/ 1124353 w 2275236"/>
                <a:gd name="connsiteY14" fmla="*/ 362607 h 567779"/>
                <a:gd name="connsiteX15" fmla="*/ 1266242 w 2275236"/>
                <a:gd name="connsiteY15" fmla="*/ 394138 h 567779"/>
                <a:gd name="connsiteX16" fmla="*/ 1502397 w 2275236"/>
                <a:gd name="connsiteY16" fmla="*/ 492672 h 567779"/>
                <a:gd name="connsiteX17" fmla="*/ 1693389 w 2275236"/>
                <a:gd name="connsiteY17" fmla="*/ 520590 h 567779"/>
                <a:gd name="connsiteX18" fmla="*/ 1685014 w 2275236"/>
                <a:gd name="connsiteY18" fmla="*/ 522562 h 567779"/>
                <a:gd name="connsiteX19" fmla="*/ 1786505 w 2275236"/>
                <a:gd name="connsiteY19" fmla="*/ 536027 h 567779"/>
                <a:gd name="connsiteX20" fmla="*/ 2196408 w 2275236"/>
                <a:gd name="connsiteY20" fmla="*/ 551793 h 567779"/>
                <a:gd name="connsiteX21" fmla="*/ 2275236 w 2275236"/>
                <a:gd name="connsiteY21" fmla="*/ 567558 h 567779"/>
                <a:gd name="connsiteX0" fmla="*/ 2144161 w 2207224"/>
                <a:gd name="connsiteY0" fmla="*/ 94593 h 567779"/>
                <a:gd name="connsiteX1" fmla="*/ 2144161 w 2207224"/>
                <a:gd name="connsiteY1" fmla="*/ 94593 h 567779"/>
                <a:gd name="connsiteX2" fmla="*/ 1639665 w 2207224"/>
                <a:gd name="connsiteY2" fmla="*/ 31531 h 567779"/>
                <a:gd name="connsiteX3" fmla="*/ 1466244 w 2207224"/>
                <a:gd name="connsiteY3" fmla="*/ 15765 h 567779"/>
                <a:gd name="connsiteX4" fmla="*/ 945982 w 2207224"/>
                <a:gd name="connsiteY4" fmla="*/ 0 h 567779"/>
                <a:gd name="connsiteX5" fmla="*/ 173472 w 2207224"/>
                <a:gd name="connsiteY5" fmla="*/ 31531 h 567779"/>
                <a:gd name="connsiteX6" fmla="*/ 126175 w 2207224"/>
                <a:gd name="connsiteY6" fmla="*/ 47296 h 567779"/>
                <a:gd name="connsiteX7" fmla="*/ 51 w 2207224"/>
                <a:gd name="connsiteY7" fmla="*/ 204952 h 567779"/>
                <a:gd name="connsiteX8" fmla="*/ 141941 w 2207224"/>
                <a:gd name="connsiteY8" fmla="*/ 252248 h 567779"/>
                <a:gd name="connsiteX9" fmla="*/ 236534 w 2207224"/>
                <a:gd name="connsiteY9" fmla="*/ 299545 h 567779"/>
                <a:gd name="connsiteX10" fmla="*/ 231115 w 2207224"/>
                <a:gd name="connsiteY10" fmla="*/ 298725 h 567779"/>
                <a:gd name="connsiteX11" fmla="*/ 283830 w 2207224"/>
                <a:gd name="connsiteY11" fmla="*/ 315310 h 567779"/>
                <a:gd name="connsiteX12" fmla="*/ 914451 w 2207224"/>
                <a:gd name="connsiteY12" fmla="*/ 331076 h 567779"/>
                <a:gd name="connsiteX13" fmla="*/ 1056341 w 2207224"/>
                <a:gd name="connsiteY13" fmla="*/ 362607 h 567779"/>
                <a:gd name="connsiteX14" fmla="*/ 1198230 w 2207224"/>
                <a:gd name="connsiteY14" fmla="*/ 394138 h 567779"/>
                <a:gd name="connsiteX15" fmla="*/ 1434385 w 2207224"/>
                <a:gd name="connsiteY15" fmla="*/ 492672 h 567779"/>
                <a:gd name="connsiteX16" fmla="*/ 1625377 w 2207224"/>
                <a:gd name="connsiteY16" fmla="*/ 520590 h 567779"/>
                <a:gd name="connsiteX17" fmla="*/ 1617002 w 2207224"/>
                <a:gd name="connsiteY17" fmla="*/ 522562 h 567779"/>
                <a:gd name="connsiteX18" fmla="*/ 1718493 w 2207224"/>
                <a:gd name="connsiteY18" fmla="*/ 536027 h 567779"/>
                <a:gd name="connsiteX19" fmla="*/ 2128396 w 2207224"/>
                <a:gd name="connsiteY19" fmla="*/ 551793 h 567779"/>
                <a:gd name="connsiteX20" fmla="*/ 2207224 w 2207224"/>
                <a:gd name="connsiteY20" fmla="*/ 567558 h 567779"/>
                <a:gd name="connsiteX0" fmla="*/ 2087056 w 2150119"/>
                <a:gd name="connsiteY0" fmla="*/ 94593 h 567779"/>
                <a:gd name="connsiteX1" fmla="*/ 2087056 w 2150119"/>
                <a:gd name="connsiteY1" fmla="*/ 94593 h 567779"/>
                <a:gd name="connsiteX2" fmla="*/ 1582560 w 2150119"/>
                <a:gd name="connsiteY2" fmla="*/ 31531 h 567779"/>
                <a:gd name="connsiteX3" fmla="*/ 1409139 w 2150119"/>
                <a:gd name="connsiteY3" fmla="*/ 15765 h 567779"/>
                <a:gd name="connsiteX4" fmla="*/ 888877 w 2150119"/>
                <a:gd name="connsiteY4" fmla="*/ 0 h 567779"/>
                <a:gd name="connsiteX5" fmla="*/ 116367 w 2150119"/>
                <a:gd name="connsiteY5" fmla="*/ 31531 h 567779"/>
                <a:gd name="connsiteX6" fmla="*/ 69070 w 2150119"/>
                <a:gd name="connsiteY6" fmla="*/ 47296 h 567779"/>
                <a:gd name="connsiteX7" fmla="*/ 96 w 2150119"/>
                <a:gd name="connsiteY7" fmla="*/ 181140 h 567779"/>
                <a:gd name="connsiteX8" fmla="*/ 84836 w 2150119"/>
                <a:gd name="connsiteY8" fmla="*/ 252248 h 567779"/>
                <a:gd name="connsiteX9" fmla="*/ 179429 w 2150119"/>
                <a:gd name="connsiteY9" fmla="*/ 299545 h 567779"/>
                <a:gd name="connsiteX10" fmla="*/ 174010 w 2150119"/>
                <a:gd name="connsiteY10" fmla="*/ 298725 h 567779"/>
                <a:gd name="connsiteX11" fmla="*/ 226725 w 2150119"/>
                <a:gd name="connsiteY11" fmla="*/ 315310 h 567779"/>
                <a:gd name="connsiteX12" fmla="*/ 857346 w 2150119"/>
                <a:gd name="connsiteY12" fmla="*/ 331076 h 567779"/>
                <a:gd name="connsiteX13" fmla="*/ 999236 w 2150119"/>
                <a:gd name="connsiteY13" fmla="*/ 362607 h 567779"/>
                <a:gd name="connsiteX14" fmla="*/ 1141125 w 2150119"/>
                <a:gd name="connsiteY14" fmla="*/ 394138 h 567779"/>
                <a:gd name="connsiteX15" fmla="*/ 1377280 w 2150119"/>
                <a:gd name="connsiteY15" fmla="*/ 492672 h 567779"/>
                <a:gd name="connsiteX16" fmla="*/ 1568272 w 2150119"/>
                <a:gd name="connsiteY16" fmla="*/ 520590 h 567779"/>
                <a:gd name="connsiteX17" fmla="*/ 1559897 w 2150119"/>
                <a:gd name="connsiteY17" fmla="*/ 522562 h 567779"/>
                <a:gd name="connsiteX18" fmla="*/ 1661388 w 2150119"/>
                <a:gd name="connsiteY18" fmla="*/ 536027 h 567779"/>
                <a:gd name="connsiteX19" fmla="*/ 2071291 w 2150119"/>
                <a:gd name="connsiteY19" fmla="*/ 551793 h 567779"/>
                <a:gd name="connsiteX20" fmla="*/ 2150119 w 2150119"/>
                <a:gd name="connsiteY20" fmla="*/ 567558 h 567779"/>
                <a:gd name="connsiteX0" fmla="*/ 2087056 w 2150119"/>
                <a:gd name="connsiteY0" fmla="*/ 94593 h 567779"/>
                <a:gd name="connsiteX1" fmla="*/ 2087056 w 2150119"/>
                <a:gd name="connsiteY1" fmla="*/ 94593 h 567779"/>
                <a:gd name="connsiteX2" fmla="*/ 1582560 w 2150119"/>
                <a:gd name="connsiteY2" fmla="*/ 31531 h 567779"/>
                <a:gd name="connsiteX3" fmla="*/ 1409139 w 2150119"/>
                <a:gd name="connsiteY3" fmla="*/ 15765 h 567779"/>
                <a:gd name="connsiteX4" fmla="*/ 888877 w 2150119"/>
                <a:gd name="connsiteY4" fmla="*/ 0 h 567779"/>
                <a:gd name="connsiteX5" fmla="*/ 116367 w 2150119"/>
                <a:gd name="connsiteY5" fmla="*/ 31531 h 567779"/>
                <a:gd name="connsiteX6" fmla="*/ 69070 w 2150119"/>
                <a:gd name="connsiteY6" fmla="*/ 47296 h 567779"/>
                <a:gd name="connsiteX7" fmla="*/ 96 w 2150119"/>
                <a:gd name="connsiteY7" fmla="*/ 143040 h 567779"/>
                <a:gd name="connsiteX8" fmla="*/ 84836 w 2150119"/>
                <a:gd name="connsiteY8" fmla="*/ 252248 h 567779"/>
                <a:gd name="connsiteX9" fmla="*/ 179429 w 2150119"/>
                <a:gd name="connsiteY9" fmla="*/ 299545 h 567779"/>
                <a:gd name="connsiteX10" fmla="*/ 174010 w 2150119"/>
                <a:gd name="connsiteY10" fmla="*/ 298725 h 567779"/>
                <a:gd name="connsiteX11" fmla="*/ 226725 w 2150119"/>
                <a:gd name="connsiteY11" fmla="*/ 315310 h 567779"/>
                <a:gd name="connsiteX12" fmla="*/ 857346 w 2150119"/>
                <a:gd name="connsiteY12" fmla="*/ 331076 h 567779"/>
                <a:gd name="connsiteX13" fmla="*/ 999236 w 2150119"/>
                <a:gd name="connsiteY13" fmla="*/ 362607 h 567779"/>
                <a:gd name="connsiteX14" fmla="*/ 1141125 w 2150119"/>
                <a:gd name="connsiteY14" fmla="*/ 394138 h 567779"/>
                <a:gd name="connsiteX15" fmla="*/ 1377280 w 2150119"/>
                <a:gd name="connsiteY15" fmla="*/ 492672 h 567779"/>
                <a:gd name="connsiteX16" fmla="*/ 1568272 w 2150119"/>
                <a:gd name="connsiteY16" fmla="*/ 520590 h 567779"/>
                <a:gd name="connsiteX17" fmla="*/ 1559897 w 2150119"/>
                <a:gd name="connsiteY17" fmla="*/ 522562 h 567779"/>
                <a:gd name="connsiteX18" fmla="*/ 1661388 w 2150119"/>
                <a:gd name="connsiteY18" fmla="*/ 536027 h 567779"/>
                <a:gd name="connsiteX19" fmla="*/ 2071291 w 2150119"/>
                <a:gd name="connsiteY19" fmla="*/ 551793 h 567779"/>
                <a:gd name="connsiteX20" fmla="*/ 2150119 w 2150119"/>
                <a:gd name="connsiteY20" fmla="*/ 567558 h 567779"/>
                <a:gd name="connsiteX0" fmla="*/ 2087056 w 2150119"/>
                <a:gd name="connsiteY0" fmla="*/ 94593 h 567779"/>
                <a:gd name="connsiteX1" fmla="*/ 2087056 w 2150119"/>
                <a:gd name="connsiteY1" fmla="*/ 94593 h 567779"/>
                <a:gd name="connsiteX2" fmla="*/ 1582560 w 2150119"/>
                <a:gd name="connsiteY2" fmla="*/ 31531 h 567779"/>
                <a:gd name="connsiteX3" fmla="*/ 1409139 w 2150119"/>
                <a:gd name="connsiteY3" fmla="*/ 15765 h 567779"/>
                <a:gd name="connsiteX4" fmla="*/ 888877 w 2150119"/>
                <a:gd name="connsiteY4" fmla="*/ 0 h 567779"/>
                <a:gd name="connsiteX5" fmla="*/ 116367 w 2150119"/>
                <a:gd name="connsiteY5" fmla="*/ 31531 h 567779"/>
                <a:gd name="connsiteX6" fmla="*/ 69070 w 2150119"/>
                <a:gd name="connsiteY6" fmla="*/ 47296 h 567779"/>
                <a:gd name="connsiteX7" fmla="*/ 96 w 2150119"/>
                <a:gd name="connsiteY7" fmla="*/ 143040 h 567779"/>
                <a:gd name="connsiteX8" fmla="*/ 84836 w 2150119"/>
                <a:gd name="connsiteY8" fmla="*/ 252248 h 567779"/>
                <a:gd name="connsiteX9" fmla="*/ 179429 w 2150119"/>
                <a:gd name="connsiteY9" fmla="*/ 299545 h 567779"/>
                <a:gd name="connsiteX10" fmla="*/ 174010 w 2150119"/>
                <a:gd name="connsiteY10" fmla="*/ 298725 h 567779"/>
                <a:gd name="connsiteX11" fmla="*/ 857346 w 2150119"/>
                <a:gd name="connsiteY11" fmla="*/ 331076 h 567779"/>
                <a:gd name="connsiteX12" fmla="*/ 999236 w 2150119"/>
                <a:gd name="connsiteY12" fmla="*/ 362607 h 567779"/>
                <a:gd name="connsiteX13" fmla="*/ 1141125 w 2150119"/>
                <a:gd name="connsiteY13" fmla="*/ 394138 h 567779"/>
                <a:gd name="connsiteX14" fmla="*/ 1377280 w 2150119"/>
                <a:gd name="connsiteY14" fmla="*/ 492672 h 567779"/>
                <a:gd name="connsiteX15" fmla="*/ 1568272 w 2150119"/>
                <a:gd name="connsiteY15" fmla="*/ 520590 h 567779"/>
                <a:gd name="connsiteX16" fmla="*/ 1559897 w 2150119"/>
                <a:gd name="connsiteY16" fmla="*/ 522562 h 567779"/>
                <a:gd name="connsiteX17" fmla="*/ 1661388 w 2150119"/>
                <a:gd name="connsiteY17" fmla="*/ 536027 h 567779"/>
                <a:gd name="connsiteX18" fmla="*/ 2071291 w 2150119"/>
                <a:gd name="connsiteY18" fmla="*/ 551793 h 567779"/>
                <a:gd name="connsiteX19" fmla="*/ 2150119 w 2150119"/>
                <a:gd name="connsiteY19" fmla="*/ 567558 h 567779"/>
                <a:gd name="connsiteX0" fmla="*/ 2087056 w 2150119"/>
                <a:gd name="connsiteY0" fmla="*/ 94593 h 567779"/>
                <a:gd name="connsiteX1" fmla="*/ 2087056 w 2150119"/>
                <a:gd name="connsiteY1" fmla="*/ 94593 h 567779"/>
                <a:gd name="connsiteX2" fmla="*/ 1582560 w 2150119"/>
                <a:gd name="connsiteY2" fmla="*/ 31531 h 567779"/>
                <a:gd name="connsiteX3" fmla="*/ 1409139 w 2150119"/>
                <a:gd name="connsiteY3" fmla="*/ 15765 h 567779"/>
                <a:gd name="connsiteX4" fmla="*/ 888877 w 2150119"/>
                <a:gd name="connsiteY4" fmla="*/ 0 h 567779"/>
                <a:gd name="connsiteX5" fmla="*/ 116367 w 2150119"/>
                <a:gd name="connsiteY5" fmla="*/ 31531 h 567779"/>
                <a:gd name="connsiteX6" fmla="*/ 69070 w 2150119"/>
                <a:gd name="connsiteY6" fmla="*/ 47296 h 567779"/>
                <a:gd name="connsiteX7" fmla="*/ 96 w 2150119"/>
                <a:gd name="connsiteY7" fmla="*/ 143040 h 567779"/>
                <a:gd name="connsiteX8" fmla="*/ 84836 w 2150119"/>
                <a:gd name="connsiteY8" fmla="*/ 252248 h 567779"/>
                <a:gd name="connsiteX9" fmla="*/ 179429 w 2150119"/>
                <a:gd name="connsiteY9" fmla="*/ 299545 h 567779"/>
                <a:gd name="connsiteX10" fmla="*/ 307360 w 2150119"/>
                <a:gd name="connsiteY10" fmla="*/ 346350 h 567779"/>
                <a:gd name="connsiteX11" fmla="*/ 857346 w 2150119"/>
                <a:gd name="connsiteY11" fmla="*/ 331076 h 567779"/>
                <a:gd name="connsiteX12" fmla="*/ 999236 w 2150119"/>
                <a:gd name="connsiteY12" fmla="*/ 362607 h 567779"/>
                <a:gd name="connsiteX13" fmla="*/ 1141125 w 2150119"/>
                <a:gd name="connsiteY13" fmla="*/ 394138 h 567779"/>
                <a:gd name="connsiteX14" fmla="*/ 1377280 w 2150119"/>
                <a:gd name="connsiteY14" fmla="*/ 492672 h 567779"/>
                <a:gd name="connsiteX15" fmla="*/ 1568272 w 2150119"/>
                <a:gd name="connsiteY15" fmla="*/ 520590 h 567779"/>
                <a:gd name="connsiteX16" fmla="*/ 1559897 w 2150119"/>
                <a:gd name="connsiteY16" fmla="*/ 522562 h 567779"/>
                <a:gd name="connsiteX17" fmla="*/ 1661388 w 2150119"/>
                <a:gd name="connsiteY17" fmla="*/ 536027 h 567779"/>
                <a:gd name="connsiteX18" fmla="*/ 2071291 w 2150119"/>
                <a:gd name="connsiteY18" fmla="*/ 551793 h 567779"/>
                <a:gd name="connsiteX19" fmla="*/ 2150119 w 2150119"/>
                <a:gd name="connsiteY19" fmla="*/ 567558 h 567779"/>
                <a:gd name="connsiteX0" fmla="*/ 2087056 w 2150119"/>
                <a:gd name="connsiteY0" fmla="*/ 94593 h 567779"/>
                <a:gd name="connsiteX1" fmla="*/ 2087056 w 2150119"/>
                <a:gd name="connsiteY1" fmla="*/ 94593 h 567779"/>
                <a:gd name="connsiteX2" fmla="*/ 1582560 w 2150119"/>
                <a:gd name="connsiteY2" fmla="*/ 31531 h 567779"/>
                <a:gd name="connsiteX3" fmla="*/ 1409139 w 2150119"/>
                <a:gd name="connsiteY3" fmla="*/ 15765 h 567779"/>
                <a:gd name="connsiteX4" fmla="*/ 888877 w 2150119"/>
                <a:gd name="connsiteY4" fmla="*/ 0 h 567779"/>
                <a:gd name="connsiteX5" fmla="*/ 116367 w 2150119"/>
                <a:gd name="connsiteY5" fmla="*/ 31531 h 567779"/>
                <a:gd name="connsiteX6" fmla="*/ 69070 w 2150119"/>
                <a:gd name="connsiteY6" fmla="*/ 47296 h 567779"/>
                <a:gd name="connsiteX7" fmla="*/ 96 w 2150119"/>
                <a:gd name="connsiteY7" fmla="*/ 143040 h 567779"/>
                <a:gd name="connsiteX8" fmla="*/ 84836 w 2150119"/>
                <a:gd name="connsiteY8" fmla="*/ 252248 h 567779"/>
                <a:gd name="connsiteX9" fmla="*/ 179429 w 2150119"/>
                <a:gd name="connsiteY9" fmla="*/ 299545 h 567779"/>
                <a:gd name="connsiteX10" fmla="*/ 364510 w 2150119"/>
                <a:gd name="connsiteY10" fmla="*/ 341588 h 567779"/>
                <a:gd name="connsiteX11" fmla="*/ 857346 w 2150119"/>
                <a:gd name="connsiteY11" fmla="*/ 331076 h 567779"/>
                <a:gd name="connsiteX12" fmla="*/ 999236 w 2150119"/>
                <a:gd name="connsiteY12" fmla="*/ 362607 h 567779"/>
                <a:gd name="connsiteX13" fmla="*/ 1141125 w 2150119"/>
                <a:gd name="connsiteY13" fmla="*/ 394138 h 567779"/>
                <a:gd name="connsiteX14" fmla="*/ 1377280 w 2150119"/>
                <a:gd name="connsiteY14" fmla="*/ 492672 h 567779"/>
                <a:gd name="connsiteX15" fmla="*/ 1568272 w 2150119"/>
                <a:gd name="connsiteY15" fmla="*/ 520590 h 567779"/>
                <a:gd name="connsiteX16" fmla="*/ 1559897 w 2150119"/>
                <a:gd name="connsiteY16" fmla="*/ 522562 h 567779"/>
                <a:gd name="connsiteX17" fmla="*/ 1661388 w 2150119"/>
                <a:gd name="connsiteY17" fmla="*/ 536027 h 567779"/>
                <a:gd name="connsiteX18" fmla="*/ 2071291 w 2150119"/>
                <a:gd name="connsiteY18" fmla="*/ 551793 h 567779"/>
                <a:gd name="connsiteX19" fmla="*/ 2150119 w 2150119"/>
                <a:gd name="connsiteY19" fmla="*/ 567558 h 567779"/>
                <a:gd name="connsiteX0" fmla="*/ 2087056 w 2150119"/>
                <a:gd name="connsiteY0" fmla="*/ 94593 h 567779"/>
                <a:gd name="connsiteX1" fmla="*/ 2087056 w 2150119"/>
                <a:gd name="connsiteY1" fmla="*/ 94593 h 567779"/>
                <a:gd name="connsiteX2" fmla="*/ 1582560 w 2150119"/>
                <a:gd name="connsiteY2" fmla="*/ 31531 h 567779"/>
                <a:gd name="connsiteX3" fmla="*/ 1409139 w 2150119"/>
                <a:gd name="connsiteY3" fmla="*/ 15765 h 567779"/>
                <a:gd name="connsiteX4" fmla="*/ 888877 w 2150119"/>
                <a:gd name="connsiteY4" fmla="*/ 0 h 567779"/>
                <a:gd name="connsiteX5" fmla="*/ 116367 w 2150119"/>
                <a:gd name="connsiteY5" fmla="*/ 31531 h 567779"/>
                <a:gd name="connsiteX6" fmla="*/ 69070 w 2150119"/>
                <a:gd name="connsiteY6" fmla="*/ 47296 h 567779"/>
                <a:gd name="connsiteX7" fmla="*/ 96 w 2150119"/>
                <a:gd name="connsiteY7" fmla="*/ 143040 h 567779"/>
                <a:gd name="connsiteX8" fmla="*/ 84836 w 2150119"/>
                <a:gd name="connsiteY8" fmla="*/ 252248 h 567779"/>
                <a:gd name="connsiteX9" fmla="*/ 179429 w 2150119"/>
                <a:gd name="connsiteY9" fmla="*/ 299545 h 567779"/>
                <a:gd name="connsiteX10" fmla="*/ 364510 w 2150119"/>
                <a:gd name="connsiteY10" fmla="*/ 341588 h 567779"/>
                <a:gd name="connsiteX11" fmla="*/ 588346 w 2150119"/>
                <a:gd name="connsiteY11" fmla="*/ 360637 h 567779"/>
                <a:gd name="connsiteX12" fmla="*/ 857346 w 2150119"/>
                <a:gd name="connsiteY12" fmla="*/ 331076 h 567779"/>
                <a:gd name="connsiteX13" fmla="*/ 999236 w 2150119"/>
                <a:gd name="connsiteY13" fmla="*/ 362607 h 567779"/>
                <a:gd name="connsiteX14" fmla="*/ 1141125 w 2150119"/>
                <a:gd name="connsiteY14" fmla="*/ 394138 h 567779"/>
                <a:gd name="connsiteX15" fmla="*/ 1377280 w 2150119"/>
                <a:gd name="connsiteY15" fmla="*/ 492672 h 567779"/>
                <a:gd name="connsiteX16" fmla="*/ 1568272 w 2150119"/>
                <a:gd name="connsiteY16" fmla="*/ 520590 h 567779"/>
                <a:gd name="connsiteX17" fmla="*/ 1559897 w 2150119"/>
                <a:gd name="connsiteY17" fmla="*/ 522562 h 567779"/>
                <a:gd name="connsiteX18" fmla="*/ 1661388 w 2150119"/>
                <a:gd name="connsiteY18" fmla="*/ 536027 h 567779"/>
                <a:gd name="connsiteX19" fmla="*/ 2071291 w 2150119"/>
                <a:gd name="connsiteY19" fmla="*/ 551793 h 567779"/>
                <a:gd name="connsiteX20" fmla="*/ 2150119 w 2150119"/>
                <a:gd name="connsiteY20" fmla="*/ 567558 h 567779"/>
                <a:gd name="connsiteX0" fmla="*/ 2087056 w 2150119"/>
                <a:gd name="connsiteY0" fmla="*/ 94593 h 567779"/>
                <a:gd name="connsiteX1" fmla="*/ 2087056 w 2150119"/>
                <a:gd name="connsiteY1" fmla="*/ 94593 h 567779"/>
                <a:gd name="connsiteX2" fmla="*/ 1582560 w 2150119"/>
                <a:gd name="connsiteY2" fmla="*/ 31531 h 567779"/>
                <a:gd name="connsiteX3" fmla="*/ 1409139 w 2150119"/>
                <a:gd name="connsiteY3" fmla="*/ 15765 h 567779"/>
                <a:gd name="connsiteX4" fmla="*/ 888877 w 2150119"/>
                <a:gd name="connsiteY4" fmla="*/ 0 h 567779"/>
                <a:gd name="connsiteX5" fmla="*/ 116367 w 2150119"/>
                <a:gd name="connsiteY5" fmla="*/ 31531 h 567779"/>
                <a:gd name="connsiteX6" fmla="*/ 69070 w 2150119"/>
                <a:gd name="connsiteY6" fmla="*/ 47296 h 567779"/>
                <a:gd name="connsiteX7" fmla="*/ 96 w 2150119"/>
                <a:gd name="connsiteY7" fmla="*/ 143040 h 567779"/>
                <a:gd name="connsiteX8" fmla="*/ 84836 w 2150119"/>
                <a:gd name="connsiteY8" fmla="*/ 252248 h 567779"/>
                <a:gd name="connsiteX9" fmla="*/ 179429 w 2150119"/>
                <a:gd name="connsiteY9" fmla="*/ 299545 h 567779"/>
                <a:gd name="connsiteX10" fmla="*/ 364510 w 2150119"/>
                <a:gd name="connsiteY10" fmla="*/ 341588 h 567779"/>
                <a:gd name="connsiteX11" fmla="*/ 588346 w 2150119"/>
                <a:gd name="connsiteY11" fmla="*/ 360637 h 567779"/>
                <a:gd name="connsiteX12" fmla="*/ 857346 w 2150119"/>
                <a:gd name="connsiteY12" fmla="*/ 331076 h 567779"/>
                <a:gd name="connsiteX13" fmla="*/ 888384 w 2150119"/>
                <a:gd name="connsiteY13" fmla="*/ 398737 h 567779"/>
                <a:gd name="connsiteX14" fmla="*/ 999236 w 2150119"/>
                <a:gd name="connsiteY14" fmla="*/ 362607 h 567779"/>
                <a:gd name="connsiteX15" fmla="*/ 1141125 w 2150119"/>
                <a:gd name="connsiteY15" fmla="*/ 394138 h 567779"/>
                <a:gd name="connsiteX16" fmla="*/ 1377280 w 2150119"/>
                <a:gd name="connsiteY16" fmla="*/ 492672 h 567779"/>
                <a:gd name="connsiteX17" fmla="*/ 1568272 w 2150119"/>
                <a:gd name="connsiteY17" fmla="*/ 520590 h 567779"/>
                <a:gd name="connsiteX18" fmla="*/ 1559897 w 2150119"/>
                <a:gd name="connsiteY18" fmla="*/ 522562 h 567779"/>
                <a:gd name="connsiteX19" fmla="*/ 1661388 w 2150119"/>
                <a:gd name="connsiteY19" fmla="*/ 536027 h 567779"/>
                <a:gd name="connsiteX20" fmla="*/ 2071291 w 2150119"/>
                <a:gd name="connsiteY20" fmla="*/ 551793 h 567779"/>
                <a:gd name="connsiteX21" fmla="*/ 2150119 w 2150119"/>
                <a:gd name="connsiteY21" fmla="*/ 567558 h 567779"/>
                <a:gd name="connsiteX0" fmla="*/ 2087056 w 2150119"/>
                <a:gd name="connsiteY0" fmla="*/ 94593 h 567779"/>
                <a:gd name="connsiteX1" fmla="*/ 2087056 w 2150119"/>
                <a:gd name="connsiteY1" fmla="*/ 94593 h 567779"/>
                <a:gd name="connsiteX2" fmla="*/ 1582560 w 2150119"/>
                <a:gd name="connsiteY2" fmla="*/ 31531 h 567779"/>
                <a:gd name="connsiteX3" fmla="*/ 1409139 w 2150119"/>
                <a:gd name="connsiteY3" fmla="*/ 15765 h 567779"/>
                <a:gd name="connsiteX4" fmla="*/ 888877 w 2150119"/>
                <a:gd name="connsiteY4" fmla="*/ 0 h 567779"/>
                <a:gd name="connsiteX5" fmla="*/ 116367 w 2150119"/>
                <a:gd name="connsiteY5" fmla="*/ 31531 h 567779"/>
                <a:gd name="connsiteX6" fmla="*/ 69070 w 2150119"/>
                <a:gd name="connsiteY6" fmla="*/ 47296 h 567779"/>
                <a:gd name="connsiteX7" fmla="*/ 96 w 2150119"/>
                <a:gd name="connsiteY7" fmla="*/ 143040 h 567779"/>
                <a:gd name="connsiteX8" fmla="*/ 84836 w 2150119"/>
                <a:gd name="connsiteY8" fmla="*/ 252248 h 567779"/>
                <a:gd name="connsiteX9" fmla="*/ 179429 w 2150119"/>
                <a:gd name="connsiteY9" fmla="*/ 299545 h 567779"/>
                <a:gd name="connsiteX10" fmla="*/ 364510 w 2150119"/>
                <a:gd name="connsiteY10" fmla="*/ 341588 h 567779"/>
                <a:gd name="connsiteX11" fmla="*/ 588346 w 2150119"/>
                <a:gd name="connsiteY11" fmla="*/ 360637 h 567779"/>
                <a:gd name="connsiteX12" fmla="*/ 857346 w 2150119"/>
                <a:gd name="connsiteY12" fmla="*/ 331076 h 567779"/>
                <a:gd name="connsiteX13" fmla="*/ 999236 w 2150119"/>
                <a:gd name="connsiteY13" fmla="*/ 362607 h 567779"/>
                <a:gd name="connsiteX14" fmla="*/ 1141125 w 2150119"/>
                <a:gd name="connsiteY14" fmla="*/ 394138 h 567779"/>
                <a:gd name="connsiteX15" fmla="*/ 1377280 w 2150119"/>
                <a:gd name="connsiteY15" fmla="*/ 492672 h 567779"/>
                <a:gd name="connsiteX16" fmla="*/ 1568272 w 2150119"/>
                <a:gd name="connsiteY16" fmla="*/ 520590 h 567779"/>
                <a:gd name="connsiteX17" fmla="*/ 1559897 w 2150119"/>
                <a:gd name="connsiteY17" fmla="*/ 522562 h 567779"/>
                <a:gd name="connsiteX18" fmla="*/ 1661388 w 2150119"/>
                <a:gd name="connsiteY18" fmla="*/ 536027 h 567779"/>
                <a:gd name="connsiteX19" fmla="*/ 2071291 w 2150119"/>
                <a:gd name="connsiteY19" fmla="*/ 551793 h 567779"/>
                <a:gd name="connsiteX20" fmla="*/ 2150119 w 2150119"/>
                <a:gd name="connsiteY20" fmla="*/ 567558 h 567779"/>
                <a:gd name="connsiteX0" fmla="*/ 2087056 w 2150119"/>
                <a:gd name="connsiteY0" fmla="*/ 94593 h 567779"/>
                <a:gd name="connsiteX1" fmla="*/ 2087056 w 2150119"/>
                <a:gd name="connsiteY1" fmla="*/ 94593 h 567779"/>
                <a:gd name="connsiteX2" fmla="*/ 1582560 w 2150119"/>
                <a:gd name="connsiteY2" fmla="*/ 31531 h 567779"/>
                <a:gd name="connsiteX3" fmla="*/ 1409139 w 2150119"/>
                <a:gd name="connsiteY3" fmla="*/ 15765 h 567779"/>
                <a:gd name="connsiteX4" fmla="*/ 888877 w 2150119"/>
                <a:gd name="connsiteY4" fmla="*/ 0 h 567779"/>
                <a:gd name="connsiteX5" fmla="*/ 116367 w 2150119"/>
                <a:gd name="connsiteY5" fmla="*/ 31531 h 567779"/>
                <a:gd name="connsiteX6" fmla="*/ 69070 w 2150119"/>
                <a:gd name="connsiteY6" fmla="*/ 47296 h 567779"/>
                <a:gd name="connsiteX7" fmla="*/ 96 w 2150119"/>
                <a:gd name="connsiteY7" fmla="*/ 143040 h 567779"/>
                <a:gd name="connsiteX8" fmla="*/ 84836 w 2150119"/>
                <a:gd name="connsiteY8" fmla="*/ 252248 h 567779"/>
                <a:gd name="connsiteX9" fmla="*/ 179429 w 2150119"/>
                <a:gd name="connsiteY9" fmla="*/ 299545 h 567779"/>
                <a:gd name="connsiteX10" fmla="*/ 364510 w 2150119"/>
                <a:gd name="connsiteY10" fmla="*/ 341588 h 567779"/>
                <a:gd name="connsiteX11" fmla="*/ 588346 w 2150119"/>
                <a:gd name="connsiteY11" fmla="*/ 360637 h 567779"/>
                <a:gd name="connsiteX12" fmla="*/ 871634 w 2150119"/>
                <a:gd name="connsiteY12" fmla="*/ 402514 h 567779"/>
                <a:gd name="connsiteX13" fmla="*/ 999236 w 2150119"/>
                <a:gd name="connsiteY13" fmla="*/ 362607 h 567779"/>
                <a:gd name="connsiteX14" fmla="*/ 1141125 w 2150119"/>
                <a:gd name="connsiteY14" fmla="*/ 394138 h 567779"/>
                <a:gd name="connsiteX15" fmla="*/ 1377280 w 2150119"/>
                <a:gd name="connsiteY15" fmla="*/ 492672 h 567779"/>
                <a:gd name="connsiteX16" fmla="*/ 1568272 w 2150119"/>
                <a:gd name="connsiteY16" fmla="*/ 520590 h 567779"/>
                <a:gd name="connsiteX17" fmla="*/ 1559897 w 2150119"/>
                <a:gd name="connsiteY17" fmla="*/ 522562 h 567779"/>
                <a:gd name="connsiteX18" fmla="*/ 1661388 w 2150119"/>
                <a:gd name="connsiteY18" fmla="*/ 536027 h 567779"/>
                <a:gd name="connsiteX19" fmla="*/ 2071291 w 2150119"/>
                <a:gd name="connsiteY19" fmla="*/ 551793 h 567779"/>
                <a:gd name="connsiteX20" fmla="*/ 2150119 w 2150119"/>
                <a:gd name="connsiteY20" fmla="*/ 567558 h 567779"/>
                <a:gd name="connsiteX0" fmla="*/ 2087056 w 2150119"/>
                <a:gd name="connsiteY0" fmla="*/ 94593 h 567779"/>
                <a:gd name="connsiteX1" fmla="*/ 2087056 w 2150119"/>
                <a:gd name="connsiteY1" fmla="*/ 94593 h 567779"/>
                <a:gd name="connsiteX2" fmla="*/ 1582560 w 2150119"/>
                <a:gd name="connsiteY2" fmla="*/ 31531 h 567779"/>
                <a:gd name="connsiteX3" fmla="*/ 1409139 w 2150119"/>
                <a:gd name="connsiteY3" fmla="*/ 15765 h 567779"/>
                <a:gd name="connsiteX4" fmla="*/ 888877 w 2150119"/>
                <a:gd name="connsiteY4" fmla="*/ 0 h 567779"/>
                <a:gd name="connsiteX5" fmla="*/ 116367 w 2150119"/>
                <a:gd name="connsiteY5" fmla="*/ 31531 h 567779"/>
                <a:gd name="connsiteX6" fmla="*/ 69070 w 2150119"/>
                <a:gd name="connsiteY6" fmla="*/ 47296 h 567779"/>
                <a:gd name="connsiteX7" fmla="*/ 96 w 2150119"/>
                <a:gd name="connsiteY7" fmla="*/ 143040 h 567779"/>
                <a:gd name="connsiteX8" fmla="*/ 84836 w 2150119"/>
                <a:gd name="connsiteY8" fmla="*/ 252248 h 567779"/>
                <a:gd name="connsiteX9" fmla="*/ 179429 w 2150119"/>
                <a:gd name="connsiteY9" fmla="*/ 299545 h 567779"/>
                <a:gd name="connsiteX10" fmla="*/ 364510 w 2150119"/>
                <a:gd name="connsiteY10" fmla="*/ 341588 h 567779"/>
                <a:gd name="connsiteX11" fmla="*/ 588346 w 2150119"/>
                <a:gd name="connsiteY11" fmla="*/ 360637 h 567779"/>
                <a:gd name="connsiteX12" fmla="*/ 871634 w 2150119"/>
                <a:gd name="connsiteY12" fmla="*/ 402514 h 567779"/>
                <a:gd name="connsiteX13" fmla="*/ 1141125 w 2150119"/>
                <a:gd name="connsiteY13" fmla="*/ 394138 h 567779"/>
                <a:gd name="connsiteX14" fmla="*/ 1377280 w 2150119"/>
                <a:gd name="connsiteY14" fmla="*/ 492672 h 567779"/>
                <a:gd name="connsiteX15" fmla="*/ 1568272 w 2150119"/>
                <a:gd name="connsiteY15" fmla="*/ 520590 h 567779"/>
                <a:gd name="connsiteX16" fmla="*/ 1559897 w 2150119"/>
                <a:gd name="connsiteY16" fmla="*/ 522562 h 567779"/>
                <a:gd name="connsiteX17" fmla="*/ 1661388 w 2150119"/>
                <a:gd name="connsiteY17" fmla="*/ 536027 h 567779"/>
                <a:gd name="connsiteX18" fmla="*/ 2071291 w 2150119"/>
                <a:gd name="connsiteY18" fmla="*/ 551793 h 567779"/>
                <a:gd name="connsiteX19" fmla="*/ 2150119 w 2150119"/>
                <a:gd name="connsiteY19" fmla="*/ 567558 h 567779"/>
                <a:gd name="connsiteX0" fmla="*/ 2087056 w 2150119"/>
                <a:gd name="connsiteY0" fmla="*/ 94593 h 567779"/>
                <a:gd name="connsiteX1" fmla="*/ 2087056 w 2150119"/>
                <a:gd name="connsiteY1" fmla="*/ 94593 h 567779"/>
                <a:gd name="connsiteX2" fmla="*/ 1582560 w 2150119"/>
                <a:gd name="connsiteY2" fmla="*/ 31531 h 567779"/>
                <a:gd name="connsiteX3" fmla="*/ 1409139 w 2150119"/>
                <a:gd name="connsiteY3" fmla="*/ 15765 h 567779"/>
                <a:gd name="connsiteX4" fmla="*/ 888877 w 2150119"/>
                <a:gd name="connsiteY4" fmla="*/ 0 h 567779"/>
                <a:gd name="connsiteX5" fmla="*/ 116367 w 2150119"/>
                <a:gd name="connsiteY5" fmla="*/ 31531 h 567779"/>
                <a:gd name="connsiteX6" fmla="*/ 69070 w 2150119"/>
                <a:gd name="connsiteY6" fmla="*/ 47296 h 567779"/>
                <a:gd name="connsiteX7" fmla="*/ 96 w 2150119"/>
                <a:gd name="connsiteY7" fmla="*/ 143040 h 567779"/>
                <a:gd name="connsiteX8" fmla="*/ 84836 w 2150119"/>
                <a:gd name="connsiteY8" fmla="*/ 252248 h 567779"/>
                <a:gd name="connsiteX9" fmla="*/ 179429 w 2150119"/>
                <a:gd name="connsiteY9" fmla="*/ 299545 h 567779"/>
                <a:gd name="connsiteX10" fmla="*/ 364510 w 2150119"/>
                <a:gd name="connsiteY10" fmla="*/ 341588 h 567779"/>
                <a:gd name="connsiteX11" fmla="*/ 588346 w 2150119"/>
                <a:gd name="connsiteY11" fmla="*/ 360637 h 567779"/>
                <a:gd name="connsiteX12" fmla="*/ 871634 w 2150119"/>
                <a:gd name="connsiteY12" fmla="*/ 402514 h 567779"/>
                <a:gd name="connsiteX13" fmla="*/ 1150650 w 2150119"/>
                <a:gd name="connsiteY13" fmla="*/ 460813 h 567779"/>
                <a:gd name="connsiteX14" fmla="*/ 1377280 w 2150119"/>
                <a:gd name="connsiteY14" fmla="*/ 492672 h 567779"/>
                <a:gd name="connsiteX15" fmla="*/ 1568272 w 2150119"/>
                <a:gd name="connsiteY15" fmla="*/ 520590 h 567779"/>
                <a:gd name="connsiteX16" fmla="*/ 1559897 w 2150119"/>
                <a:gd name="connsiteY16" fmla="*/ 522562 h 567779"/>
                <a:gd name="connsiteX17" fmla="*/ 1661388 w 2150119"/>
                <a:gd name="connsiteY17" fmla="*/ 536027 h 567779"/>
                <a:gd name="connsiteX18" fmla="*/ 2071291 w 2150119"/>
                <a:gd name="connsiteY18" fmla="*/ 551793 h 567779"/>
                <a:gd name="connsiteX19" fmla="*/ 2150119 w 2150119"/>
                <a:gd name="connsiteY19" fmla="*/ 567558 h 567779"/>
                <a:gd name="connsiteX0" fmla="*/ 2087056 w 2150119"/>
                <a:gd name="connsiteY0" fmla="*/ 94593 h 582410"/>
                <a:gd name="connsiteX1" fmla="*/ 2087056 w 2150119"/>
                <a:gd name="connsiteY1" fmla="*/ 94593 h 582410"/>
                <a:gd name="connsiteX2" fmla="*/ 1582560 w 2150119"/>
                <a:gd name="connsiteY2" fmla="*/ 31531 h 582410"/>
                <a:gd name="connsiteX3" fmla="*/ 1409139 w 2150119"/>
                <a:gd name="connsiteY3" fmla="*/ 15765 h 582410"/>
                <a:gd name="connsiteX4" fmla="*/ 888877 w 2150119"/>
                <a:gd name="connsiteY4" fmla="*/ 0 h 582410"/>
                <a:gd name="connsiteX5" fmla="*/ 116367 w 2150119"/>
                <a:gd name="connsiteY5" fmla="*/ 31531 h 582410"/>
                <a:gd name="connsiteX6" fmla="*/ 69070 w 2150119"/>
                <a:gd name="connsiteY6" fmla="*/ 47296 h 582410"/>
                <a:gd name="connsiteX7" fmla="*/ 96 w 2150119"/>
                <a:gd name="connsiteY7" fmla="*/ 143040 h 582410"/>
                <a:gd name="connsiteX8" fmla="*/ 84836 w 2150119"/>
                <a:gd name="connsiteY8" fmla="*/ 252248 h 582410"/>
                <a:gd name="connsiteX9" fmla="*/ 179429 w 2150119"/>
                <a:gd name="connsiteY9" fmla="*/ 299545 h 582410"/>
                <a:gd name="connsiteX10" fmla="*/ 364510 w 2150119"/>
                <a:gd name="connsiteY10" fmla="*/ 341588 h 582410"/>
                <a:gd name="connsiteX11" fmla="*/ 588346 w 2150119"/>
                <a:gd name="connsiteY11" fmla="*/ 360637 h 582410"/>
                <a:gd name="connsiteX12" fmla="*/ 871634 w 2150119"/>
                <a:gd name="connsiteY12" fmla="*/ 402514 h 582410"/>
                <a:gd name="connsiteX13" fmla="*/ 1150650 w 2150119"/>
                <a:gd name="connsiteY13" fmla="*/ 460813 h 582410"/>
                <a:gd name="connsiteX14" fmla="*/ 1377280 w 2150119"/>
                <a:gd name="connsiteY14" fmla="*/ 492672 h 582410"/>
                <a:gd name="connsiteX15" fmla="*/ 1568272 w 2150119"/>
                <a:gd name="connsiteY15" fmla="*/ 520590 h 582410"/>
                <a:gd name="connsiteX16" fmla="*/ 1559897 w 2150119"/>
                <a:gd name="connsiteY16" fmla="*/ 522562 h 582410"/>
                <a:gd name="connsiteX17" fmla="*/ 1661388 w 2150119"/>
                <a:gd name="connsiteY17" fmla="*/ 536027 h 582410"/>
                <a:gd name="connsiteX18" fmla="*/ 2071291 w 2150119"/>
                <a:gd name="connsiteY18" fmla="*/ 575606 h 582410"/>
                <a:gd name="connsiteX19" fmla="*/ 2150119 w 2150119"/>
                <a:gd name="connsiteY19" fmla="*/ 567558 h 582410"/>
                <a:gd name="connsiteX0" fmla="*/ 2087056 w 2150119"/>
                <a:gd name="connsiteY0" fmla="*/ 94593 h 596133"/>
                <a:gd name="connsiteX1" fmla="*/ 2087056 w 2150119"/>
                <a:gd name="connsiteY1" fmla="*/ 94593 h 596133"/>
                <a:gd name="connsiteX2" fmla="*/ 1582560 w 2150119"/>
                <a:gd name="connsiteY2" fmla="*/ 31531 h 596133"/>
                <a:gd name="connsiteX3" fmla="*/ 1409139 w 2150119"/>
                <a:gd name="connsiteY3" fmla="*/ 15765 h 596133"/>
                <a:gd name="connsiteX4" fmla="*/ 888877 w 2150119"/>
                <a:gd name="connsiteY4" fmla="*/ 0 h 596133"/>
                <a:gd name="connsiteX5" fmla="*/ 116367 w 2150119"/>
                <a:gd name="connsiteY5" fmla="*/ 31531 h 596133"/>
                <a:gd name="connsiteX6" fmla="*/ 69070 w 2150119"/>
                <a:gd name="connsiteY6" fmla="*/ 47296 h 596133"/>
                <a:gd name="connsiteX7" fmla="*/ 96 w 2150119"/>
                <a:gd name="connsiteY7" fmla="*/ 143040 h 596133"/>
                <a:gd name="connsiteX8" fmla="*/ 84836 w 2150119"/>
                <a:gd name="connsiteY8" fmla="*/ 252248 h 596133"/>
                <a:gd name="connsiteX9" fmla="*/ 179429 w 2150119"/>
                <a:gd name="connsiteY9" fmla="*/ 299545 h 596133"/>
                <a:gd name="connsiteX10" fmla="*/ 364510 w 2150119"/>
                <a:gd name="connsiteY10" fmla="*/ 341588 h 596133"/>
                <a:gd name="connsiteX11" fmla="*/ 588346 w 2150119"/>
                <a:gd name="connsiteY11" fmla="*/ 360637 h 596133"/>
                <a:gd name="connsiteX12" fmla="*/ 871634 w 2150119"/>
                <a:gd name="connsiteY12" fmla="*/ 402514 h 596133"/>
                <a:gd name="connsiteX13" fmla="*/ 1150650 w 2150119"/>
                <a:gd name="connsiteY13" fmla="*/ 460813 h 596133"/>
                <a:gd name="connsiteX14" fmla="*/ 1377280 w 2150119"/>
                <a:gd name="connsiteY14" fmla="*/ 492672 h 596133"/>
                <a:gd name="connsiteX15" fmla="*/ 1568272 w 2150119"/>
                <a:gd name="connsiteY15" fmla="*/ 520590 h 596133"/>
                <a:gd name="connsiteX16" fmla="*/ 1559897 w 2150119"/>
                <a:gd name="connsiteY16" fmla="*/ 522562 h 596133"/>
                <a:gd name="connsiteX17" fmla="*/ 1661388 w 2150119"/>
                <a:gd name="connsiteY17" fmla="*/ 536027 h 596133"/>
                <a:gd name="connsiteX18" fmla="*/ 2071291 w 2150119"/>
                <a:gd name="connsiteY18" fmla="*/ 575606 h 596133"/>
                <a:gd name="connsiteX19" fmla="*/ 2150119 w 2150119"/>
                <a:gd name="connsiteY19" fmla="*/ 596133 h 596133"/>
                <a:gd name="connsiteX0" fmla="*/ 2087056 w 2191831"/>
                <a:gd name="connsiteY0" fmla="*/ 94593 h 596133"/>
                <a:gd name="connsiteX1" fmla="*/ 2191831 w 2191831"/>
                <a:gd name="connsiteY1" fmla="*/ 75543 h 596133"/>
                <a:gd name="connsiteX2" fmla="*/ 1582560 w 2191831"/>
                <a:gd name="connsiteY2" fmla="*/ 31531 h 596133"/>
                <a:gd name="connsiteX3" fmla="*/ 1409139 w 2191831"/>
                <a:gd name="connsiteY3" fmla="*/ 15765 h 596133"/>
                <a:gd name="connsiteX4" fmla="*/ 888877 w 2191831"/>
                <a:gd name="connsiteY4" fmla="*/ 0 h 596133"/>
                <a:gd name="connsiteX5" fmla="*/ 116367 w 2191831"/>
                <a:gd name="connsiteY5" fmla="*/ 31531 h 596133"/>
                <a:gd name="connsiteX6" fmla="*/ 69070 w 2191831"/>
                <a:gd name="connsiteY6" fmla="*/ 47296 h 596133"/>
                <a:gd name="connsiteX7" fmla="*/ 96 w 2191831"/>
                <a:gd name="connsiteY7" fmla="*/ 143040 h 596133"/>
                <a:gd name="connsiteX8" fmla="*/ 84836 w 2191831"/>
                <a:gd name="connsiteY8" fmla="*/ 252248 h 596133"/>
                <a:gd name="connsiteX9" fmla="*/ 179429 w 2191831"/>
                <a:gd name="connsiteY9" fmla="*/ 299545 h 596133"/>
                <a:gd name="connsiteX10" fmla="*/ 364510 w 2191831"/>
                <a:gd name="connsiteY10" fmla="*/ 341588 h 596133"/>
                <a:gd name="connsiteX11" fmla="*/ 588346 w 2191831"/>
                <a:gd name="connsiteY11" fmla="*/ 360637 h 596133"/>
                <a:gd name="connsiteX12" fmla="*/ 871634 w 2191831"/>
                <a:gd name="connsiteY12" fmla="*/ 402514 h 596133"/>
                <a:gd name="connsiteX13" fmla="*/ 1150650 w 2191831"/>
                <a:gd name="connsiteY13" fmla="*/ 460813 h 596133"/>
                <a:gd name="connsiteX14" fmla="*/ 1377280 w 2191831"/>
                <a:gd name="connsiteY14" fmla="*/ 492672 h 596133"/>
                <a:gd name="connsiteX15" fmla="*/ 1568272 w 2191831"/>
                <a:gd name="connsiteY15" fmla="*/ 520590 h 596133"/>
                <a:gd name="connsiteX16" fmla="*/ 1559897 w 2191831"/>
                <a:gd name="connsiteY16" fmla="*/ 522562 h 596133"/>
                <a:gd name="connsiteX17" fmla="*/ 1661388 w 2191831"/>
                <a:gd name="connsiteY17" fmla="*/ 536027 h 596133"/>
                <a:gd name="connsiteX18" fmla="*/ 2071291 w 2191831"/>
                <a:gd name="connsiteY18" fmla="*/ 575606 h 596133"/>
                <a:gd name="connsiteX19" fmla="*/ 2150119 w 2191831"/>
                <a:gd name="connsiteY19" fmla="*/ 596133 h 596133"/>
                <a:gd name="connsiteX0" fmla="*/ 2087056 w 2191831"/>
                <a:gd name="connsiteY0" fmla="*/ 94593 h 596133"/>
                <a:gd name="connsiteX1" fmla="*/ 2191831 w 2191831"/>
                <a:gd name="connsiteY1" fmla="*/ 75543 h 596133"/>
                <a:gd name="connsiteX2" fmla="*/ 1582560 w 2191831"/>
                <a:gd name="connsiteY2" fmla="*/ 31531 h 596133"/>
                <a:gd name="connsiteX3" fmla="*/ 1409139 w 2191831"/>
                <a:gd name="connsiteY3" fmla="*/ 15765 h 596133"/>
                <a:gd name="connsiteX4" fmla="*/ 888877 w 2191831"/>
                <a:gd name="connsiteY4" fmla="*/ 0 h 596133"/>
                <a:gd name="connsiteX5" fmla="*/ 116367 w 2191831"/>
                <a:gd name="connsiteY5" fmla="*/ 31531 h 596133"/>
                <a:gd name="connsiteX6" fmla="*/ 69070 w 2191831"/>
                <a:gd name="connsiteY6" fmla="*/ 47296 h 596133"/>
                <a:gd name="connsiteX7" fmla="*/ 96 w 2191831"/>
                <a:gd name="connsiteY7" fmla="*/ 143040 h 596133"/>
                <a:gd name="connsiteX8" fmla="*/ 84836 w 2191831"/>
                <a:gd name="connsiteY8" fmla="*/ 252248 h 596133"/>
                <a:gd name="connsiteX9" fmla="*/ 179429 w 2191831"/>
                <a:gd name="connsiteY9" fmla="*/ 299545 h 596133"/>
                <a:gd name="connsiteX10" fmla="*/ 364510 w 2191831"/>
                <a:gd name="connsiteY10" fmla="*/ 341588 h 596133"/>
                <a:gd name="connsiteX11" fmla="*/ 604111 w 2191831"/>
                <a:gd name="connsiteY11" fmla="*/ 407934 h 596133"/>
                <a:gd name="connsiteX12" fmla="*/ 871634 w 2191831"/>
                <a:gd name="connsiteY12" fmla="*/ 402514 h 596133"/>
                <a:gd name="connsiteX13" fmla="*/ 1150650 w 2191831"/>
                <a:gd name="connsiteY13" fmla="*/ 460813 h 596133"/>
                <a:gd name="connsiteX14" fmla="*/ 1377280 w 2191831"/>
                <a:gd name="connsiteY14" fmla="*/ 492672 h 596133"/>
                <a:gd name="connsiteX15" fmla="*/ 1568272 w 2191831"/>
                <a:gd name="connsiteY15" fmla="*/ 520590 h 596133"/>
                <a:gd name="connsiteX16" fmla="*/ 1559897 w 2191831"/>
                <a:gd name="connsiteY16" fmla="*/ 522562 h 596133"/>
                <a:gd name="connsiteX17" fmla="*/ 1661388 w 2191831"/>
                <a:gd name="connsiteY17" fmla="*/ 536027 h 596133"/>
                <a:gd name="connsiteX18" fmla="*/ 2071291 w 2191831"/>
                <a:gd name="connsiteY18" fmla="*/ 575606 h 596133"/>
                <a:gd name="connsiteX19" fmla="*/ 2150119 w 2191831"/>
                <a:gd name="connsiteY19" fmla="*/ 596133 h 596133"/>
                <a:gd name="connsiteX0" fmla="*/ 2087056 w 2191831"/>
                <a:gd name="connsiteY0" fmla="*/ 94593 h 596133"/>
                <a:gd name="connsiteX1" fmla="*/ 2191831 w 2191831"/>
                <a:gd name="connsiteY1" fmla="*/ 75543 h 596133"/>
                <a:gd name="connsiteX2" fmla="*/ 1582560 w 2191831"/>
                <a:gd name="connsiteY2" fmla="*/ 31531 h 596133"/>
                <a:gd name="connsiteX3" fmla="*/ 1409139 w 2191831"/>
                <a:gd name="connsiteY3" fmla="*/ 15765 h 596133"/>
                <a:gd name="connsiteX4" fmla="*/ 888877 w 2191831"/>
                <a:gd name="connsiteY4" fmla="*/ 0 h 596133"/>
                <a:gd name="connsiteX5" fmla="*/ 116367 w 2191831"/>
                <a:gd name="connsiteY5" fmla="*/ 31531 h 596133"/>
                <a:gd name="connsiteX6" fmla="*/ 69070 w 2191831"/>
                <a:gd name="connsiteY6" fmla="*/ 47296 h 596133"/>
                <a:gd name="connsiteX7" fmla="*/ 96 w 2191831"/>
                <a:gd name="connsiteY7" fmla="*/ 143040 h 596133"/>
                <a:gd name="connsiteX8" fmla="*/ 84836 w 2191831"/>
                <a:gd name="connsiteY8" fmla="*/ 252248 h 596133"/>
                <a:gd name="connsiteX9" fmla="*/ 179429 w 2191831"/>
                <a:gd name="connsiteY9" fmla="*/ 299545 h 596133"/>
                <a:gd name="connsiteX10" fmla="*/ 364510 w 2191831"/>
                <a:gd name="connsiteY10" fmla="*/ 341588 h 596133"/>
                <a:gd name="connsiteX11" fmla="*/ 604111 w 2191831"/>
                <a:gd name="connsiteY11" fmla="*/ 407934 h 596133"/>
                <a:gd name="connsiteX12" fmla="*/ 885922 w 2191831"/>
                <a:gd name="connsiteY12" fmla="*/ 435852 h 596133"/>
                <a:gd name="connsiteX13" fmla="*/ 1150650 w 2191831"/>
                <a:gd name="connsiteY13" fmla="*/ 460813 h 596133"/>
                <a:gd name="connsiteX14" fmla="*/ 1377280 w 2191831"/>
                <a:gd name="connsiteY14" fmla="*/ 492672 h 596133"/>
                <a:gd name="connsiteX15" fmla="*/ 1568272 w 2191831"/>
                <a:gd name="connsiteY15" fmla="*/ 520590 h 596133"/>
                <a:gd name="connsiteX16" fmla="*/ 1559897 w 2191831"/>
                <a:gd name="connsiteY16" fmla="*/ 522562 h 596133"/>
                <a:gd name="connsiteX17" fmla="*/ 1661388 w 2191831"/>
                <a:gd name="connsiteY17" fmla="*/ 536027 h 596133"/>
                <a:gd name="connsiteX18" fmla="*/ 2071291 w 2191831"/>
                <a:gd name="connsiteY18" fmla="*/ 575606 h 596133"/>
                <a:gd name="connsiteX19" fmla="*/ 2150119 w 2191831"/>
                <a:gd name="connsiteY19" fmla="*/ 596133 h 596133"/>
                <a:gd name="connsiteX0" fmla="*/ 2087056 w 2191831"/>
                <a:gd name="connsiteY0" fmla="*/ 94593 h 596133"/>
                <a:gd name="connsiteX1" fmla="*/ 2191831 w 2191831"/>
                <a:gd name="connsiteY1" fmla="*/ 75543 h 596133"/>
                <a:gd name="connsiteX2" fmla="*/ 1582560 w 2191831"/>
                <a:gd name="connsiteY2" fmla="*/ 31531 h 596133"/>
                <a:gd name="connsiteX3" fmla="*/ 1409139 w 2191831"/>
                <a:gd name="connsiteY3" fmla="*/ 15765 h 596133"/>
                <a:gd name="connsiteX4" fmla="*/ 888877 w 2191831"/>
                <a:gd name="connsiteY4" fmla="*/ 0 h 596133"/>
                <a:gd name="connsiteX5" fmla="*/ 116367 w 2191831"/>
                <a:gd name="connsiteY5" fmla="*/ 31531 h 596133"/>
                <a:gd name="connsiteX6" fmla="*/ 69070 w 2191831"/>
                <a:gd name="connsiteY6" fmla="*/ 47296 h 596133"/>
                <a:gd name="connsiteX7" fmla="*/ 96 w 2191831"/>
                <a:gd name="connsiteY7" fmla="*/ 143040 h 596133"/>
                <a:gd name="connsiteX8" fmla="*/ 84836 w 2191831"/>
                <a:gd name="connsiteY8" fmla="*/ 252248 h 596133"/>
                <a:gd name="connsiteX9" fmla="*/ 179429 w 2191831"/>
                <a:gd name="connsiteY9" fmla="*/ 299545 h 596133"/>
                <a:gd name="connsiteX10" fmla="*/ 364510 w 2191831"/>
                <a:gd name="connsiteY10" fmla="*/ 341588 h 596133"/>
                <a:gd name="connsiteX11" fmla="*/ 604111 w 2191831"/>
                <a:gd name="connsiteY11" fmla="*/ 407934 h 596133"/>
                <a:gd name="connsiteX12" fmla="*/ 885922 w 2191831"/>
                <a:gd name="connsiteY12" fmla="*/ 435852 h 596133"/>
                <a:gd name="connsiteX13" fmla="*/ 1002684 w 2191831"/>
                <a:gd name="connsiteY13" fmla="*/ 451124 h 596133"/>
                <a:gd name="connsiteX14" fmla="*/ 1150650 w 2191831"/>
                <a:gd name="connsiteY14" fmla="*/ 460813 h 596133"/>
                <a:gd name="connsiteX15" fmla="*/ 1377280 w 2191831"/>
                <a:gd name="connsiteY15" fmla="*/ 492672 h 596133"/>
                <a:gd name="connsiteX16" fmla="*/ 1568272 w 2191831"/>
                <a:gd name="connsiteY16" fmla="*/ 520590 h 596133"/>
                <a:gd name="connsiteX17" fmla="*/ 1559897 w 2191831"/>
                <a:gd name="connsiteY17" fmla="*/ 522562 h 596133"/>
                <a:gd name="connsiteX18" fmla="*/ 1661388 w 2191831"/>
                <a:gd name="connsiteY18" fmla="*/ 536027 h 596133"/>
                <a:gd name="connsiteX19" fmla="*/ 2071291 w 2191831"/>
                <a:gd name="connsiteY19" fmla="*/ 575606 h 596133"/>
                <a:gd name="connsiteX20" fmla="*/ 2150119 w 2191831"/>
                <a:gd name="connsiteY20" fmla="*/ 596133 h 596133"/>
                <a:gd name="connsiteX0" fmla="*/ 2158493 w 2229143"/>
                <a:gd name="connsiteY0" fmla="*/ 123168 h 596133"/>
                <a:gd name="connsiteX1" fmla="*/ 2191831 w 2229143"/>
                <a:gd name="connsiteY1" fmla="*/ 75543 h 596133"/>
                <a:gd name="connsiteX2" fmla="*/ 1582560 w 2229143"/>
                <a:gd name="connsiteY2" fmla="*/ 31531 h 596133"/>
                <a:gd name="connsiteX3" fmla="*/ 1409139 w 2229143"/>
                <a:gd name="connsiteY3" fmla="*/ 15765 h 596133"/>
                <a:gd name="connsiteX4" fmla="*/ 888877 w 2229143"/>
                <a:gd name="connsiteY4" fmla="*/ 0 h 596133"/>
                <a:gd name="connsiteX5" fmla="*/ 116367 w 2229143"/>
                <a:gd name="connsiteY5" fmla="*/ 31531 h 596133"/>
                <a:gd name="connsiteX6" fmla="*/ 69070 w 2229143"/>
                <a:gd name="connsiteY6" fmla="*/ 47296 h 596133"/>
                <a:gd name="connsiteX7" fmla="*/ 96 w 2229143"/>
                <a:gd name="connsiteY7" fmla="*/ 143040 h 596133"/>
                <a:gd name="connsiteX8" fmla="*/ 84836 w 2229143"/>
                <a:gd name="connsiteY8" fmla="*/ 252248 h 596133"/>
                <a:gd name="connsiteX9" fmla="*/ 179429 w 2229143"/>
                <a:gd name="connsiteY9" fmla="*/ 299545 h 596133"/>
                <a:gd name="connsiteX10" fmla="*/ 364510 w 2229143"/>
                <a:gd name="connsiteY10" fmla="*/ 341588 h 596133"/>
                <a:gd name="connsiteX11" fmla="*/ 604111 w 2229143"/>
                <a:gd name="connsiteY11" fmla="*/ 407934 h 596133"/>
                <a:gd name="connsiteX12" fmla="*/ 885922 w 2229143"/>
                <a:gd name="connsiteY12" fmla="*/ 435852 h 596133"/>
                <a:gd name="connsiteX13" fmla="*/ 1002684 w 2229143"/>
                <a:gd name="connsiteY13" fmla="*/ 451124 h 596133"/>
                <a:gd name="connsiteX14" fmla="*/ 1150650 w 2229143"/>
                <a:gd name="connsiteY14" fmla="*/ 460813 h 596133"/>
                <a:gd name="connsiteX15" fmla="*/ 1377280 w 2229143"/>
                <a:gd name="connsiteY15" fmla="*/ 492672 h 596133"/>
                <a:gd name="connsiteX16" fmla="*/ 1568272 w 2229143"/>
                <a:gd name="connsiteY16" fmla="*/ 520590 h 596133"/>
                <a:gd name="connsiteX17" fmla="*/ 1559897 w 2229143"/>
                <a:gd name="connsiteY17" fmla="*/ 522562 h 596133"/>
                <a:gd name="connsiteX18" fmla="*/ 1661388 w 2229143"/>
                <a:gd name="connsiteY18" fmla="*/ 536027 h 596133"/>
                <a:gd name="connsiteX19" fmla="*/ 2071291 w 2229143"/>
                <a:gd name="connsiteY19" fmla="*/ 575606 h 596133"/>
                <a:gd name="connsiteX20" fmla="*/ 2150119 w 2229143"/>
                <a:gd name="connsiteY20" fmla="*/ 596133 h 596133"/>
                <a:gd name="connsiteX0" fmla="*/ 2158493 w 2158493"/>
                <a:gd name="connsiteY0" fmla="*/ 123168 h 596133"/>
                <a:gd name="connsiteX1" fmla="*/ 1582560 w 2158493"/>
                <a:gd name="connsiteY1" fmla="*/ 31531 h 596133"/>
                <a:gd name="connsiteX2" fmla="*/ 1409139 w 2158493"/>
                <a:gd name="connsiteY2" fmla="*/ 15765 h 596133"/>
                <a:gd name="connsiteX3" fmla="*/ 888877 w 2158493"/>
                <a:gd name="connsiteY3" fmla="*/ 0 h 596133"/>
                <a:gd name="connsiteX4" fmla="*/ 116367 w 2158493"/>
                <a:gd name="connsiteY4" fmla="*/ 31531 h 596133"/>
                <a:gd name="connsiteX5" fmla="*/ 69070 w 2158493"/>
                <a:gd name="connsiteY5" fmla="*/ 47296 h 596133"/>
                <a:gd name="connsiteX6" fmla="*/ 96 w 2158493"/>
                <a:gd name="connsiteY6" fmla="*/ 143040 h 596133"/>
                <a:gd name="connsiteX7" fmla="*/ 84836 w 2158493"/>
                <a:gd name="connsiteY7" fmla="*/ 252248 h 596133"/>
                <a:gd name="connsiteX8" fmla="*/ 179429 w 2158493"/>
                <a:gd name="connsiteY8" fmla="*/ 299545 h 596133"/>
                <a:gd name="connsiteX9" fmla="*/ 364510 w 2158493"/>
                <a:gd name="connsiteY9" fmla="*/ 341588 h 596133"/>
                <a:gd name="connsiteX10" fmla="*/ 604111 w 2158493"/>
                <a:gd name="connsiteY10" fmla="*/ 407934 h 596133"/>
                <a:gd name="connsiteX11" fmla="*/ 885922 w 2158493"/>
                <a:gd name="connsiteY11" fmla="*/ 435852 h 596133"/>
                <a:gd name="connsiteX12" fmla="*/ 1002684 w 2158493"/>
                <a:gd name="connsiteY12" fmla="*/ 451124 h 596133"/>
                <a:gd name="connsiteX13" fmla="*/ 1150650 w 2158493"/>
                <a:gd name="connsiteY13" fmla="*/ 460813 h 596133"/>
                <a:gd name="connsiteX14" fmla="*/ 1377280 w 2158493"/>
                <a:gd name="connsiteY14" fmla="*/ 492672 h 596133"/>
                <a:gd name="connsiteX15" fmla="*/ 1568272 w 2158493"/>
                <a:gd name="connsiteY15" fmla="*/ 520590 h 596133"/>
                <a:gd name="connsiteX16" fmla="*/ 1559897 w 2158493"/>
                <a:gd name="connsiteY16" fmla="*/ 522562 h 596133"/>
                <a:gd name="connsiteX17" fmla="*/ 1661388 w 2158493"/>
                <a:gd name="connsiteY17" fmla="*/ 536027 h 596133"/>
                <a:gd name="connsiteX18" fmla="*/ 2071291 w 2158493"/>
                <a:gd name="connsiteY18" fmla="*/ 575606 h 596133"/>
                <a:gd name="connsiteX19" fmla="*/ 2150119 w 2158493"/>
                <a:gd name="connsiteY19" fmla="*/ 596133 h 596133"/>
                <a:gd name="connsiteX0" fmla="*/ 2168018 w 2168018"/>
                <a:gd name="connsiteY0" fmla="*/ 85068 h 596133"/>
                <a:gd name="connsiteX1" fmla="*/ 1582560 w 2168018"/>
                <a:gd name="connsiteY1" fmla="*/ 31531 h 596133"/>
                <a:gd name="connsiteX2" fmla="*/ 1409139 w 2168018"/>
                <a:gd name="connsiteY2" fmla="*/ 15765 h 596133"/>
                <a:gd name="connsiteX3" fmla="*/ 888877 w 2168018"/>
                <a:gd name="connsiteY3" fmla="*/ 0 h 596133"/>
                <a:gd name="connsiteX4" fmla="*/ 116367 w 2168018"/>
                <a:gd name="connsiteY4" fmla="*/ 31531 h 596133"/>
                <a:gd name="connsiteX5" fmla="*/ 69070 w 2168018"/>
                <a:gd name="connsiteY5" fmla="*/ 47296 h 596133"/>
                <a:gd name="connsiteX6" fmla="*/ 96 w 2168018"/>
                <a:gd name="connsiteY6" fmla="*/ 143040 h 596133"/>
                <a:gd name="connsiteX7" fmla="*/ 84836 w 2168018"/>
                <a:gd name="connsiteY7" fmla="*/ 252248 h 596133"/>
                <a:gd name="connsiteX8" fmla="*/ 179429 w 2168018"/>
                <a:gd name="connsiteY8" fmla="*/ 299545 h 596133"/>
                <a:gd name="connsiteX9" fmla="*/ 364510 w 2168018"/>
                <a:gd name="connsiteY9" fmla="*/ 341588 h 596133"/>
                <a:gd name="connsiteX10" fmla="*/ 604111 w 2168018"/>
                <a:gd name="connsiteY10" fmla="*/ 407934 h 596133"/>
                <a:gd name="connsiteX11" fmla="*/ 885922 w 2168018"/>
                <a:gd name="connsiteY11" fmla="*/ 435852 h 596133"/>
                <a:gd name="connsiteX12" fmla="*/ 1002684 w 2168018"/>
                <a:gd name="connsiteY12" fmla="*/ 451124 h 596133"/>
                <a:gd name="connsiteX13" fmla="*/ 1150650 w 2168018"/>
                <a:gd name="connsiteY13" fmla="*/ 460813 h 596133"/>
                <a:gd name="connsiteX14" fmla="*/ 1377280 w 2168018"/>
                <a:gd name="connsiteY14" fmla="*/ 492672 h 596133"/>
                <a:gd name="connsiteX15" fmla="*/ 1568272 w 2168018"/>
                <a:gd name="connsiteY15" fmla="*/ 520590 h 596133"/>
                <a:gd name="connsiteX16" fmla="*/ 1559897 w 2168018"/>
                <a:gd name="connsiteY16" fmla="*/ 522562 h 596133"/>
                <a:gd name="connsiteX17" fmla="*/ 1661388 w 2168018"/>
                <a:gd name="connsiteY17" fmla="*/ 536027 h 596133"/>
                <a:gd name="connsiteX18" fmla="*/ 2071291 w 2168018"/>
                <a:gd name="connsiteY18" fmla="*/ 575606 h 596133"/>
                <a:gd name="connsiteX19" fmla="*/ 2150119 w 2168018"/>
                <a:gd name="connsiteY19" fmla="*/ 596133 h 596133"/>
                <a:gd name="connsiteX0" fmla="*/ 2168018 w 2168018"/>
                <a:gd name="connsiteY0" fmla="*/ 85068 h 600363"/>
                <a:gd name="connsiteX1" fmla="*/ 1582560 w 2168018"/>
                <a:gd name="connsiteY1" fmla="*/ 31531 h 600363"/>
                <a:gd name="connsiteX2" fmla="*/ 1409139 w 2168018"/>
                <a:gd name="connsiteY2" fmla="*/ 15765 h 600363"/>
                <a:gd name="connsiteX3" fmla="*/ 888877 w 2168018"/>
                <a:gd name="connsiteY3" fmla="*/ 0 h 600363"/>
                <a:gd name="connsiteX4" fmla="*/ 116367 w 2168018"/>
                <a:gd name="connsiteY4" fmla="*/ 31531 h 600363"/>
                <a:gd name="connsiteX5" fmla="*/ 69070 w 2168018"/>
                <a:gd name="connsiteY5" fmla="*/ 47296 h 600363"/>
                <a:gd name="connsiteX6" fmla="*/ 96 w 2168018"/>
                <a:gd name="connsiteY6" fmla="*/ 143040 h 600363"/>
                <a:gd name="connsiteX7" fmla="*/ 84836 w 2168018"/>
                <a:gd name="connsiteY7" fmla="*/ 252248 h 600363"/>
                <a:gd name="connsiteX8" fmla="*/ 179429 w 2168018"/>
                <a:gd name="connsiteY8" fmla="*/ 299545 h 600363"/>
                <a:gd name="connsiteX9" fmla="*/ 364510 w 2168018"/>
                <a:gd name="connsiteY9" fmla="*/ 341588 h 600363"/>
                <a:gd name="connsiteX10" fmla="*/ 604111 w 2168018"/>
                <a:gd name="connsiteY10" fmla="*/ 407934 h 600363"/>
                <a:gd name="connsiteX11" fmla="*/ 885922 w 2168018"/>
                <a:gd name="connsiteY11" fmla="*/ 435852 h 600363"/>
                <a:gd name="connsiteX12" fmla="*/ 1002684 w 2168018"/>
                <a:gd name="connsiteY12" fmla="*/ 451124 h 600363"/>
                <a:gd name="connsiteX13" fmla="*/ 1150650 w 2168018"/>
                <a:gd name="connsiteY13" fmla="*/ 460813 h 600363"/>
                <a:gd name="connsiteX14" fmla="*/ 1377280 w 2168018"/>
                <a:gd name="connsiteY14" fmla="*/ 492672 h 600363"/>
                <a:gd name="connsiteX15" fmla="*/ 1568272 w 2168018"/>
                <a:gd name="connsiteY15" fmla="*/ 520590 h 600363"/>
                <a:gd name="connsiteX16" fmla="*/ 1559897 w 2168018"/>
                <a:gd name="connsiteY16" fmla="*/ 522562 h 600363"/>
                <a:gd name="connsiteX17" fmla="*/ 1661388 w 2168018"/>
                <a:gd name="connsiteY17" fmla="*/ 536027 h 600363"/>
                <a:gd name="connsiteX18" fmla="*/ 2076054 w 2168018"/>
                <a:gd name="connsiteY18" fmla="*/ 589894 h 600363"/>
                <a:gd name="connsiteX19" fmla="*/ 2150119 w 2168018"/>
                <a:gd name="connsiteY19" fmla="*/ 596133 h 600363"/>
                <a:gd name="connsiteX0" fmla="*/ 2168018 w 2168018"/>
                <a:gd name="connsiteY0" fmla="*/ 85068 h 600363"/>
                <a:gd name="connsiteX1" fmla="*/ 1582560 w 2168018"/>
                <a:gd name="connsiteY1" fmla="*/ 31531 h 600363"/>
                <a:gd name="connsiteX2" fmla="*/ 1409139 w 2168018"/>
                <a:gd name="connsiteY2" fmla="*/ 15765 h 600363"/>
                <a:gd name="connsiteX3" fmla="*/ 888877 w 2168018"/>
                <a:gd name="connsiteY3" fmla="*/ 0 h 600363"/>
                <a:gd name="connsiteX4" fmla="*/ 116367 w 2168018"/>
                <a:gd name="connsiteY4" fmla="*/ 31531 h 600363"/>
                <a:gd name="connsiteX5" fmla="*/ 69070 w 2168018"/>
                <a:gd name="connsiteY5" fmla="*/ 47296 h 600363"/>
                <a:gd name="connsiteX6" fmla="*/ 96 w 2168018"/>
                <a:gd name="connsiteY6" fmla="*/ 143040 h 600363"/>
                <a:gd name="connsiteX7" fmla="*/ 84836 w 2168018"/>
                <a:gd name="connsiteY7" fmla="*/ 252248 h 600363"/>
                <a:gd name="connsiteX8" fmla="*/ 179429 w 2168018"/>
                <a:gd name="connsiteY8" fmla="*/ 299545 h 600363"/>
                <a:gd name="connsiteX9" fmla="*/ 369272 w 2168018"/>
                <a:gd name="connsiteY9" fmla="*/ 355875 h 600363"/>
                <a:gd name="connsiteX10" fmla="*/ 604111 w 2168018"/>
                <a:gd name="connsiteY10" fmla="*/ 407934 h 600363"/>
                <a:gd name="connsiteX11" fmla="*/ 885922 w 2168018"/>
                <a:gd name="connsiteY11" fmla="*/ 435852 h 600363"/>
                <a:gd name="connsiteX12" fmla="*/ 1002684 w 2168018"/>
                <a:gd name="connsiteY12" fmla="*/ 451124 h 600363"/>
                <a:gd name="connsiteX13" fmla="*/ 1150650 w 2168018"/>
                <a:gd name="connsiteY13" fmla="*/ 460813 h 600363"/>
                <a:gd name="connsiteX14" fmla="*/ 1377280 w 2168018"/>
                <a:gd name="connsiteY14" fmla="*/ 492672 h 600363"/>
                <a:gd name="connsiteX15" fmla="*/ 1568272 w 2168018"/>
                <a:gd name="connsiteY15" fmla="*/ 520590 h 600363"/>
                <a:gd name="connsiteX16" fmla="*/ 1559897 w 2168018"/>
                <a:gd name="connsiteY16" fmla="*/ 522562 h 600363"/>
                <a:gd name="connsiteX17" fmla="*/ 1661388 w 2168018"/>
                <a:gd name="connsiteY17" fmla="*/ 536027 h 600363"/>
                <a:gd name="connsiteX18" fmla="*/ 2076054 w 2168018"/>
                <a:gd name="connsiteY18" fmla="*/ 589894 h 600363"/>
                <a:gd name="connsiteX19" fmla="*/ 2150119 w 2168018"/>
                <a:gd name="connsiteY19" fmla="*/ 596133 h 600363"/>
                <a:gd name="connsiteX0" fmla="*/ 2168018 w 2168018"/>
                <a:gd name="connsiteY0" fmla="*/ 85068 h 600363"/>
                <a:gd name="connsiteX1" fmla="*/ 1582560 w 2168018"/>
                <a:gd name="connsiteY1" fmla="*/ 31531 h 600363"/>
                <a:gd name="connsiteX2" fmla="*/ 1409139 w 2168018"/>
                <a:gd name="connsiteY2" fmla="*/ 15765 h 600363"/>
                <a:gd name="connsiteX3" fmla="*/ 888877 w 2168018"/>
                <a:gd name="connsiteY3" fmla="*/ 0 h 600363"/>
                <a:gd name="connsiteX4" fmla="*/ 116367 w 2168018"/>
                <a:gd name="connsiteY4" fmla="*/ 31531 h 600363"/>
                <a:gd name="connsiteX5" fmla="*/ 69070 w 2168018"/>
                <a:gd name="connsiteY5" fmla="*/ 47296 h 600363"/>
                <a:gd name="connsiteX6" fmla="*/ 96 w 2168018"/>
                <a:gd name="connsiteY6" fmla="*/ 143040 h 600363"/>
                <a:gd name="connsiteX7" fmla="*/ 84836 w 2168018"/>
                <a:gd name="connsiteY7" fmla="*/ 252248 h 600363"/>
                <a:gd name="connsiteX8" fmla="*/ 179429 w 2168018"/>
                <a:gd name="connsiteY8" fmla="*/ 299545 h 600363"/>
                <a:gd name="connsiteX9" fmla="*/ 440709 w 2168018"/>
                <a:gd name="connsiteY9" fmla="*/ 379688 h 600363"/>
                <a:gd name="connsiteX10" fmla="*/ 604111 w 2168018"/>
                <a:gd name="connsiteY10" fmla="*/ 407934 h 600363"/>
                <a:gd name="connsiteX11" fmla="*/ 885922 w 2168018"/>
                <a:gd name="connsiteY11" fmla="*/ 435852 h 600363"/>
                <a:gd name="connsiteX12" fmla="*/ 1002684 w 2168018"/>
                <a:gd name="connsiteY12" fmla="*/ 451124 h 600363"/>
                <a:gd name="connsiteX13" fmla="*/ 1150650 w 2168018"/>
                <a:gd name="connsiteY13" fmla="*/ 460813 h 600363"/>
                <a:gd name="connsiteX14" fmla="*/ 1377280 w 2168018"/>
                <a:gd name="connsiteY14" fmla="*/ 492672 h 600363"/>
                <a:gd name="connsiteX15" fmla="*/ 1568272 w 2168018"/>
                <a:gd name="connsiteY15" fmla="*/ 520590 h 600363"/>
                <a:gd name="connsiteX16" fmla="*/ 1559897 w 2168018"/>
                <a:gd name="connsiteY16" fmla="*/ 522562 h 600363"/>
                <a:gd name="connsiteX17" fmla="*/ 1661388 w 2168018"/>
                <a:gd name="connsiteY17" fmla="*/ 536027 h 600363"/>
                <a:gd name="connsiteX18" fmla="*/ 2076054 w 2168018"/>
                <a:gd name="connsiteY18" fmla="*/ 589894 h 600363"/>
                <a:gd name="connsiteX19" fmla="*/ 2150119 w 2168018"/>
                <a:gd name="connsiteY19" fmla="*/ 596133 h 60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68018" h="600363">
                  <a:moveTo>
                    <a:pt x="2168018" y="85068"/>
                  </a:moveTo>
                  <a:lnTo>
                    <a:pt x="1582560" y="31531"/>
                  </a:lnTo>
                  <a:cubicBezTo>
                    <a:pt x="1456080" y="19981"/>
                    <a:pt x="1467158" y="17523"/>
                    <a:pt x="1409139" y="15765"/>
                  </a:cubicBezTo>
                  <a:lnTo>
                    <a:pt x="888877" y="0"/>
                  </a:lnTo>
                  <a:cubicBezTo>
                    <a:pt x="414692" y="43106"/>
                    <a:pt x="1123894" y="-17617"/>
                    <a:pt x="116367" y="31531"/>
                  </a:cubicBezTo>
                  <a:cubicBezTo>
                    <a:pt x="99768" y="32341"/>
                    <a:pt x="88448" y="28711"/>
                    <a:pt x="69070" y="47296"/>
                  </a:cubicBezTo>
                  <a:cubicBezTo>
                    <a:pt x="49692" y="65881"/>
                    <a:pt x="-2532" y="108881"/>
                    <a:pt x="96" y="143040"/>
                  </a:cubicBezTo>
                  <a:cubicBezTo>
                    <a:pt x="2724" y="177199"/>
                    <a:pt x="54947" y="226164"/>
                    <a:pt x="84836" y="252248"/>
                  </a:cubicBezTo>
                  <a:cubicBezTo>
                    <a:pt x="114725" y="278332"/>
                    <a:pt x="120117" y="278305"/>
                    <a:pt x="179429" y="299545"/>
                  </a:cubicBezTo>
                  <a:cubicBezTo>
                    <a:pt x="238741" y="320785"/>
                    <a:pt x="379700" y="373475"/>
                    <a:pt x="440709" y="379688"/>
                  </a:cubicBezTo>
                  <a:cubicBezTo>
                    <a:pt x="501034" y="378100"/>
                    <a:pt x="543786" y="409522"/>
                    <a:pt x="604111" y="407934"/>
                  </a:cubicBezTo>
                  <a:lnTo>
                    <a:pt x="885922" y="435852"/>
                  </a:lnTo>
                  <a:cubicBezTo>
                    <a:pt x="951557" y="440669"/>
                    <a:pt x="958563" y="446964"/>
                    <a:pt x="1002684" y="451124"/>
                  </a:cubicBezTo>
                  <a:cubicBezTo>
                    <a:pt x="1046805" y="455284"/>
                    <a:pt x="1087424" y="451507"/>
                    <a:pt x="1150650" y="460813"/>
                  </a:cubicBezTo>
                  <a:lnTo>
                    <a:pt x="1377280" y="492672"/>
                  </a:lnTo>
                  <a:lnTo>
                    <a:pt x="1568272" y="520590"/>
                  </a:lnTo>
                  <a:cubicBezTo>
                    <a:pt x="1598708" y="525572"/>
                    <a:pt x="1544378" y="519989"/>
                    <a:pt x="1559897" y="522562"/>
                  </a:cubicBezTo>
                  <a:cubicBezTo>
                    <a:pt x="1575416" y="525135"/>
                    <a:pt x="1575362" y="524805"/>
                    <a:pt x="1661388" y="536027"/>
                  </a:cubicBezTo>
                  <a:cubicBezTo>
                    <a:pt x="1747414" y="547249"/>
                    <a:pt x="1939420" y="584639"/>
                    <a:pt x="2076054" y="589894"/>
                  </a:cubicBezTo>
                  <a:cubicBezTo>
                    <a:pt x="2133322" y="608983"/>
                    <a:pt x="2101970" y="596133"/>
                    <a:pt x="2150119" y="596133"/>
                  </a:cubicBezTo>
                </a:path>
              </a:pathLst>
            </a:custGeom>
            <a:solidFill>
              <a:srgbClr val="FF9F9F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r>
                <a:rPr lang="de-DE" sz="1600" dirty="0" smtClean="0">
                  <a:solidFill>
                    <a:srgbClr val="FF0000"/>
                  </a:solidFill>
                </a:rPr>
                <a:t>Minos 90%CL</a:t>
              </a:r>
              <a:endParaRPr lang="de-DE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2231969" y="5123995"/>
            <a:ext cx="5339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rgbClr val="002060"/>
                </a:solidFill>
              </a:rPr>
              <a:t>… </a:t>
            </a:r>
            <a:r>
              <a:rPr lang="de-DE" sz="2000" i="1" dirty="0" err="1" smtClean="0">
                <a:solidFill>
                  <a:srgbClr val="002060"/>
                </a:solidFill>
              </a:rPr>
              <a:t>similar</a:t>
            </a:r>
            <a:r>
              <a:rPr lang="de-DE" sz="2000" i="1" dirty="0" smtClean="0">
                <a:solidFill>
                  <a:srgbClr val="002060"/>
                </a:solidFill>
              </a:rPr>
              <a:t>, but </a:t>
            </a:r>
            <a:r>
              <a:rPr lang="de-DE" sz="2000" i="1" dirty="0" err="1" smtClean="0">
                <a:solidFill>
                  <a:srgbClr val="002060"/>
                </a:solidFill>
              </a:rPr>
              <a:t>less</a:t>
            </a:r>
            <a:r>
              <a:rPr lang="de-DE" sz="2000" i="1" dirty="0" smtClean="0">
                <a:solidFill>
                  <a:srgbClr val="002060"/>
                </a:solidFill>
              </a:rPr>
              <a:t> </a:t>
            </a:r>
            <a:r>
              <a:rPr lang="de-DE" sz="2000" i="1" dirty="0" err="1" smtClean="0">
                <a:solidFill>
                  <a:srgbClr val="002060"/>
                </a:solidFill>
              </a:rPr>
              <a:t>constraint</a:t>
            </a:r>
            <a:r>
              <a:rPr lang="de-DE" sz="2000" i="1" dirty="0" smtClean="0">
                <a:solidFill>
                  <a:srgbClr val="002060"/>
                </a:solidFill>
              </a:rPr>
              <a:t> </a:t>
            </a:r>
            <a:r>
              <a:rPr lang="de-DE" sz="2000" i="1" dirty="0" err="1" smtClean="0">
                <a:solidFill>
                  <a:srgbClr val="002060"/>
                </a:solidFill>
              </a:rPr>
              <a:t>for</a:t>
            </a:r>
            <a:r>
              <a:rPr lang="de-DE" sz="2000" i="1" dirty="0" smtClean="0">
                <a:solidFill>
                  <a:srgbClr val="002060"/>
                </a:solidFill>
              </a:rPr>
              <a:t> inverse  </a:t>
            </a:r>
            <a:r>
              <a:rPr lang="de-DE" sz="2000" i="1" dirty="0" err="1" smtClean="0">
                <a:solidFill>
                  <a:srgbClr val="002060"/>
                </a:solidFill>
              </a:rPr>
              <a:t>hierarchy</a:t>
            </a:r>
            <a:endParaRPr lang="de-DE" sz="2000" i="1" dirty="0">
              <a:solidFill>
                <a:srgbClr val="002060"/>
              </a:solidFill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539552" y="1503472"/>
            <a:ext cx="1610540" cy="269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516161" y="1412776"/>
            <a:ext cx="210883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b="1" dirty="0" smtClean="0">
                <a:latin typeface="+mj-lt"/>
                <a:sym typeface="Symbol" pitchFamily="18" charset="2"/>
              </a:rPr>
              <a:t>Normal hierarchy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Symbol" pitchFamily="18" charset="2"/>
              </a:rPr>
              <a:t>      </a:t>
            </a:r>
            <a:endParaRPr lang="en-US" altLang="ja-JP" sz="2000" b="1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078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4912635" y="3280389"/>
            <a:ext cx="3923390" cy="3637963"/>
            <a:chOff x="4912635" y="3280389"/>
            <a:chExt cx="3923390" cy="3637963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7"/>
            <a:stretch>
              <a:fillRect/>
            </a:stretch>
          </p:blipFill>
          <p:spPr bwMode="auto">
            <a:xfrm>
              <a:off x="4915686" y="3280389"/>
              <a:ext cx="3878731" cy="363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4" name="AutoShape 11"/>
            <p:cNvSpPr>
              <a:spLocks noChangeArrowheads="1"/>
            </p:cNvSpPr>
            <p:nvPr/>
          </p:nvSpPr>
          <p:spPr bwMode="auto">
            <a:xfrm>
              <a:off x="4912635" y="6218249"/>
              <a:ext cx="379445" cy="405221"/>
            </a:xfrm>
            <a:prstGeom prst="upArrow">
              <a:avLst>
                <a:gd name="adj1" fmla="val 50000"/>
                <a:gd name="adj2" fmla="val 34783"/>
              </a:avLst>
            </a:pr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35" name="AutoShape 12"/>
            <p:cNvSpPr>
              <a:spLocks noChangeArrowheads="1"/>
            </p:cNvSpPr>
            <p:nvPr/>
          </p:nvSpPr>
          <p:spPr bwMode="auto">
            <a:xfrm>
              <a:off x="8532739" y="6218249"/>
              <a:ext cx="303286" cy="403944"/>
            </a:xfrm>
            <a:prstGeom prst="downArrow">
              <a:avLst>
                <a:gd name="adj1" fmla="val 50000"/>
                <a:gd name="adj2" fmla="val 47936"/>
              </a:avLst>
            </a:pr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5303" name="Group 2"/>
          <p:cNvGrpSpPr>
            <a:grpSpLocks/>
          </p:cNvGrpSpPr>
          <p:nvPr/>
        </p:nvGrpSpPr>
        <p:grpSpPr bwMode="auto">
          <a:xfrm>
            <a:off x="157015" y="2738035"/>
            <a:ext cx="4190507" cy="3922331"/>
            <a:chOff x="3332" y="1654"/>
            <a:chExt cx="3153" cy="2856"/>
          </a:xfrm>
        </p:grpSpPr>
        <p:pic>
          <p:nvPicPr>
            <p:cNvPr id="55324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7"/>
            <a:stretch/>
          </p:blipFill>
          <p:spPr bwMode="auto">
            <a:xfrm>
              <a:off x="3512" y="1702"/>
              <a:ext cx="2973" cy="2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5325" name="AutoShape 4"/>
            <p:cNvSpPr>
              <a:spLocks noChangeArrowheads="1"/>
            </p:cNvSpPr>
            <p:nvPr/>
          </p:nvSpPr>
          <p:spPr bwMode="auto">
            <a:xfrm>
              <a:off x="3332" y="1654"/>
              <a:ext cx="1106" cy="774"/>
            </a:xfrm>
            <a:prstGeom prst="roundRect">
              <a:avLst>
                <a:gd name="adj" fmla="val 125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5304" name="Group 5"/>
          <p:cNvGrpSpPr>
            <a:grpSpLocks/>
          </p:cNvGrpSpPr>
          <p:nvPr/>
        </p:nvGrpSpPr>
        <p:grpSpPr bwMode="auto">
          <a:xfrm>
            <a:off x="604444" y="1275258"/>
            <a:ext cx="4070813" cy="1432948"/>
            <a:chOff x="456" y="599"/>
            <a:chExt cx="3481" cy="1318"/>
          </a:xfrm>
        </p:grpSpPr>
        <p:sp>
          <p:nvSpPr>
            <p:cNvPr id="55314" name="Line 6"/>
            <p:cNvSpPr>
              <a:spLocks noChangeShapeType="1"/>
            </p:cNvSpPr>
            <p:nvPr/>
          </p:nvSpPr>
          <p:spPr bwMode="auto">
            <a:xfrm>
              <a:off x="973" y="1162"/>
              <a:ext cx="689" cy="0"/>
            </a:xfrm>
            <a:prstGeom prst="line">
              <a:avLst/>
            </a:prstGeom>
            <a:noFill/>
            <a:ln w="4572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15" name="Line 7"/>
            <p:cNvSpPr>
              <a:spLocks noChangeShapeType="1"/>
            </p:cNvSpPr>
            <p:nvPr/>
          </p:nvSpPr>
          <p:spPr bwMode="auto">
            <a:xfrm flipV="1">
              <a:off x="1803" y="787"/>
              <a:ext cx="1289" cy="240"/>
            </a:xfrm>
            <a:prstGeom prst="line">
              <a:avLst/>
            </a:prstGeom>
            <a:noFill/>
            <a:ln w="4572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16" name="Line 8"/>
            <p:cNvSpPr>
              <a:spLocks noChangeShapeType="1"/>
            </p:cNvSpPr>
            <p:nvPr/>
          </p:nvSpPr>
          <p:spPr bwMode="auto">
            <a:xfrm flipV="1">
              <a:off x="1654" y="1022"/>
              <a:ext cx="144" cy="145"/>
            </a:xfrm>
            <a:prstGeom prst="line">
              <a:avLst/>
            </a:prstGeom>
            <a:noFill/>
            <a:ln w="4572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17" name="Line 9"/>
            <p:cNvSpPr>
              <a:spLocks noChangeShapeType="1"/>
            </p:cNvSpPr>
            <p:nvPr/>
          </p:nvSpPr>
          <p:spPr bwMode="auto">
            <a:xfrm flipV="1">
              <a:off x="1796" y="599"/>
              <a:ext cx="107" cy="429"/>
            </a:xfrm>
            <a:prstGeom prst="line">
              <a:avLst/>
            </a:prstGeom>
            <a:noFill/>
            <a:ln w="4572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18" name="Line 10"/>
            <p:cNvSpPr>
              <a:spLocks noChangeShapeType="1"/>
            </p:cNvSpPr>
            <p:nvPr/>
          </p:nvSpPr>
          <p:spPr bwMode="auto">
            <a:xfrm>
              <a:off x="1660" y="1175"/>
              <a:ext cx="1489" cy="269"/>
            </a:xfrm>
            <a:prstGeom prst="line">
              <a:avLst/>
            </a:prstGeom>
            <a:noFill/>
            <a:ln w="4572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19" name="Line 11"/>
            <p:cNvSpPr>
              <a:spLocks noChangeShapeType="1"/>
            </p:cNvSpPr>
            <p:nvPr/>
          </p:nvSpPr>
          <p:spPr bwMode="auto">
            <a:xfrm>
              <a:off x="1665" y="1171"/>
              <a:ext cx="900" cy="356"/>
            </a:xfrm>
            <a:prstGeom prst="line">
              <a:avLst/>
            </a:prstGeom>
            <a:noFill/>
            <a:ln w="4572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20" name="Line 12"/>
            <p:cNvSpPr>
              <a:spLocks noChangeShapeType="1"/>
            </p:cNvSpPr>
            <p:nvPr/>
          </p:nvSpPr>
          <p:spPr bwMode="auto">
            <a:xfrm>
              <a:off x="1654" y="1173"/>
              <a:ext cx="1182" cy="323"/>
            </a:xfrm>
            <a:prstGeom prst="line">
              <a:avLst/>
            </a:prstGeom>
            <a:noFill/>
            <a:ln w="4572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21" name="Text Box 13"/>
            <p:cNvSpPr txBox="1">
              <a:spLocks noChangeArrowheads="1"/>
            </p:cNvSpPr>
            <p:nvPr/>
          </p:nvSpPr>
          <p:spPr bwMode="auto">
            <a:xfrm rot="21000000">
              <a:off x="2246" y="753"/>
              <a:ext cx="1691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78893" tIns="61095" rIns="78893" bIns="39447"/>
            <a:lstStyle>
              <a:lvl1pPr defTabSz="393700" eaLnBrk="0" hangingPunct="0"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393700" eaLnBrk="0" hangingPunct="0"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1825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sz="2000" dirty="0">
                  <a:solidFill>
                    <a:srgbClr val="000000"/>
                  </a:solidFill>
                  <a:latin typeface="+mj-lt"/>
                </a:rPr>
                <a:t>e </a:t>
              </a:r>
              <a:r>
                <a:rPr kumimoji="0" lang="en-US" sz="2000" dirty="0" smtClean="0">
                  <a:solidFill>
                    <a:srgbClr val="000000"/>
                  </a:solidFill>
                  <a:latin typeface="+mj-lt"/>
                </a:rPr>
                <a:t>or </a:t>
              </a:r>
              <a:r>
                <a:rPr kumimoji="0" lang="en-US" sz="2000" dirty="0" smtClean="0">
                  <a:solidFill>
                    <a:srgbClr val="000000"/>
                  </a:solidFill>
                  <a:latin typeface="+mj-lt"/>
                  <a:sym typeface="Symbol"/>
                </a:rPr>
                <a:t></a:t>
              </a:r>
              <a:r>
                <a:rPr kumimoji="0" lang="en-US" sz="2000" dirty="0" smtClean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kumimoji="0" lang="en-US" sz="2000" dirty="0">
                  <a:solidFill>
                    <a:srgbClr val="000000"/>
                  </a:solidFill>
                  <a:latin typeface="+mj-lt"/>
                </a:rPr>
                <a:t>or hadrons</a:t>
              </a:r>
            </a:p>
          </p:txBody>
        </p:sp>
        <p:sp>
          <p:nvSpPr>
            <p:cNvPr id="55322" name="Line 14"/>
            <p:cNvSpPr>
              <a:spLocks noChangeShapeType="1"/>
            </p:cNvSpPr>
            <p:nvPr/>
          </p:nvSpPr>
          <p:spPr bwMode="auto">
            <a:xfrm>
              <a:off x="464" y="1161"/>
              <a:ext cx="508" cy="0"/>
            </a:xfrm>
            <a:prstGeom prst="line">
              <a:avLst/>
            </a:prstGeom>
            <a:noFill/>
            <a:ln w="45720">
              <a:solidFill>
                <a:srgbClr val="FF6633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323" name="Text Box 15"/>
            <p:cNvSpPr txBox="1">
              <a:spLocks noChangeArrowheads="1"/>
            </p:cNvSpPr>
            <p:nvPr/>
          </p:nvSpPr>
          <p:spPr bwMode="auto">
            <a:xfrm>
              <a:off x="464" y="1259"/>
              <a:ext cx="2003" cy="6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8893" tIns="56456" rIns="78893" bIns="39447"/>
            <a:lstStyle>
              <a:lvl1pPr defTabSz="393700" eaLnBrk="0" hangingPunct="0">
                <a:tabLst>
                  <a:tab pos="635000" algn="l"/>
                  <a:tab pos="1270000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393700" eaLnBrk="0" hangingPunct="0">
                <a:tabLst>
                  <a:tab pos="635000" algn="l"/>
                  <a:tab pos="1270000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635000" algn="l"/>
                  <a:tab pos="1270000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635000" algn="l"/>
                  <a:tab pos="1270000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635000" algn="l"/>
                  <a:tab pos="1270000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</a:tabLs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sz="2000" dirty="0">
                  <a:solidFill>
                    <a:srgbClr val="000000"/>
                  </a:solidFill>
                  <a:latin typeface="+mj-lt"/>
                </a:rPr>
                <a:t>Energy </a:t>
              </a:r>
              <a:r>
                <a:rPr kumimoji="0" lang="en-US" sz="2000" dirty="0" smtClean="0">
                  <a:solidFill>
                    <a:srgbClr val="000000"/>
                  </a:solidFill>
                  <a:latin typeface="+mj-lt"/>
                </a:rPr>
                <a:t>threshold</a:t>
              </a:r>
              <a:r>
                <a:rPr kumimoji="0" lang="en-US" sz="2000" dirty="0">
                  <a:solidFill>
                    <a:srgbClr val="000000"/>
                  </a:solidFill>
                  <a:latin typeface="+mj-lt"/>
                </a:rPr>
                <a:t>: 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sz="2000" dirty="0">
                  <a:solidFill>
                    <a:srgbClr val="000000"/>
                  </a:solidFill>
                  <a:latin typeface="+mj-lt"/>
                </a:rPr>
                <a:t>3.5 </a:t>
              </a:r>
              <a:r>
                <a:rPr kumimoji="0" lang="en-US" sz="2000" dirty="0" err="1">
                  <a:solidFill>
                    <a:srgbClr val="000000"/>
                  </a:solidFill>
                  <a:latin typeface="+mj-lt"/>
                </a:rPr>
                <a:t>GeV</a:t>
              </a:r>
              <a:endParaRPr kumimoji="0" lang="en-US" sz="2000" dirty="0">
                <a:solidFill>
                  <a:srgbClr val="000000"/>
                </a:solidFill>
                <a:latin typeface="+mj-lt"/>
              </a:endParaRPr>
            </a:p>
          </p:txBody>
        </p:sp>
        <p:graphicFrame>
          <p:nvGraphicFramePr>
            <p:cNvPr id="55298" name="Object 2"/>
            <p:cNvGraphicFramePr>
              <a:graphicFrameLocks noChangeAspect="1"/>
            </p:cNvGraphicFramePr>
            <p:nvPr/>
          </p:nvGraphicFramePr>
          <p:xfrm>
            <a:off x="456" y="851"/>
            <a:ext cx="183" cy="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5" r:id="rId6" imgW="1800000" imgH="1800000" progId="">
                    <p:embed/>
                  </p:oleObj>
                </mc:Choice>
                <mc:Fallback>
                  <p:oleObj r:id="rId6" imgW="1800000" imgH="18000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" y="851"/>
                          <a:ext cx="183" cy="242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299" name="Object 3"/>
            <p:cNvGraphicFramePr>
              <a:graphicFrameLocks noChangeAspect="1"/>
            </p:cNvGraphicFramePr>
            <p:nvPr/>
          </p:nvGraphicFramePr>
          <p:xfrm>
            <a:off x="991" y="891"/>
            <a:ext cx="181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6" r:id="rId8" imgW="1800000" imgH="1800000" progId="">
                    <p:embed/>
                  </p:oleObj>
                </mc:Choice>
                <mc:Fallback>
                  <p:oleObj r:id="rId8" imgW="1800000" imgH="18000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1" y="891"/>
                          <a:ext cx="181" cy="241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300" name="Object 4"/>
            <p:cNvGraphicFramePr>
              <a:graphicFrameLocks noChangeAspect="1"/>
            </p:cNvGraphicFramePr>
            <p:nvPr/>
          </p:nvGraphicFramePr>
          <p:xfrm>
            <a:off x="1527" y="932"/>
            <a:ext cx="206" cy="2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7" r:id="rId10" imgW="1800000" imgH="1800000" progId="">
                    <p:embed/>
                  </p:oleObj>
                </mc:Choice>
                <mc:Fallback>
                  <p:oleObj r:id="rId10" imgW="1800000" imgH="18000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7" y="932"/>
                          <a:ext cx="206" cy="222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301" name="Object 5"/>
            <p:cNvGraphicFramePr>
              <a:graphicFrameLocks noChangeAspect="1"/>
            </p:cNvGraphicFramePr>
            <p:nvPr/>
          </p:nvGraphicFramePr>
          <p:xfrm>
            <a:off x="1575" y="676"/>
            <a:ext cx="181" cy="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8" r:id="rId12" imgW="1800000" imgH="1800000" progId="">
                    <p:embed/>
                  </p:oleObj>
                </mc:Choice>
                <mc:Fallback>
                  <p:oleObj r:id="rId12" imgW="1800000" imgH="18000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5" y="676"/>
                          <a:ext cx="181" cy="255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5308" name="Text Box 24"/>
          <p:cNvSpPr txBox="1">
            <a:spLocks noChangeArrowheads="1"/>
          </p:cNvSpPr>
          <p:nvPr/>
        </p:nvSpPr>
        <p:spPr bwMode="auto">
          <a:xfrm>
            <a:off x="338138" y="258763"/>
            <a:ext cx="84978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155" tIns="40078" rIns="80155" bIns="40078" anchor="ctr"/>
          <a:lstStyle>
            <a:lvl1pPr defTabSz="393700"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393700"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sz="4800" dirty="0" smtClean="0">
                <a:solidFill>
                  <a:schemeClr val="bg1">
                    <a:lumMod val="50000"/>
                  </a:schemeClr>
                </a:solidFill>
                <a:latin typeface="+mj-lt"/>
                <a:sym typeface="Symbol"/>
              </a:rPr>
              <a:t></a:t>
            </a:r>
            <a:r>
              <a:rPr kumimoji="0" lang="en-US" sz="4800" baseline="-25000" dirty="0" smtClean="0">
                <a:solidFill>
                  <a:schemeClr val="bg1">
                    <a:lumMod val="50000"/>
                  </a:schemeClr>
                </a:solidFill>
                <a:latin typeface="+mj-lt"/>
                <a:sym typeface="Symbol"/>
              </a:rPr>
              <a:t></a:t>
            </a:r>
            <a:r>
              <a:rPr kumimoji="0" lang="en-US" sz="4400" baseline="-25000" dirty="0" smtClean="0">
                <a:solidFill>
                  <a:schemeClr val="bg1">
                    <a:lumMod val="50000"/>
                  </a:schemeClr>
                </a:solidFill>
                <a:latin typeface="+mj-lt"/>
                <a:sym typeface="Symbol"/>
              </a:rPr>
              <a:t>  </a:t>
            </a:r>
            <a:r>
              <a:rPr kumimoji="0" lang="en-US" sz="4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events</a:t>
            </a:r>
            <a:r>
              <a:rPr kumimoji="0" lang="en-US" sz="4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kumimoji="0" lang="en-US" sz="4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at</a:t>
            </a:r>
            <a:r>
              <a:rPr kumimoji="0" lang="en-US" sz="4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kumimoji="0" lang="en-US" sz="4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Super-K</a:t>
            </a:r>
            <a:endParaRPr kumimoji="0" lang="en-US" sz="4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5312" name="Text Box 29"/>
          <p:cNvSpPr txBox="1">
            <a:spLocks noChangeArrowheads="1"/>
          </p:cNvSpPr>
          <p:nvPr/>
        </p:nvSpPr>
        <p:spPr bwMode="auto">
          <a:xfrm>
            <a:off x="4915686" y="1124744"/>
            <a:ext cx="4228314" cy="1872208"/>
          </a:xfrm>
          <a:prstGeom prst="rect">
            <a:avLst/>
          </a:prstGeom>
          <a:noFill/>
          <a:ln w="952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893" tIns="41025" rIns="78893" bIns="41025"/>
          <a:lstStyle>
            <a:lvl1pPr marL="298450" indent="-298450" defTabSz="393700"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00050" defTabSz="393700"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spcBef>
                <a:spcPts val="400"/>
              </a:spcBef>
              <a:buClr>
                <a:srgbClr val="FF9900"/>
              </a:buClr>
              <a:buSzPct val="130000"/>
            </a:pPr>
            <a:r>
              <a:rPr kumimoji="0" lang="pl-PL" sz="2000" dirty="0">
                <a:solidFill>
                  <a:srgbClr val="000000"/>
                </a:solidFill>
                <a:latin typeface="+mj-lt"/>
              </a:rPr>
              <a:t>Negligible primary </a:t>
            </a:r>
            <a:r>
              <a:rPr kumimoji="0" lang="pl-PL" sz="2000" dirty="0" smtClean="0">
                <a:solidFill>
                  <a:srgbClr val="000000"/>
                </a:solidFill>
                <a:latin typeface="+mj-lt"/>
              </a:rPr>
              <a:t>flux</a:t>
            </a:r>
            <a:endParaRPr kumimoji="0" lang="de-DE" sz="2000" dirty="0" smtClean="0">
              <a:solidFill>
                <a:srgbClr val="000000"/>
              </a:solidFill>
              <a:latin typeface="+mj-lt"/>
            </a:endParaRPr>
          </a:p>
          <a:p>
            <a:pPr marL="0" indent="0" eaLnBrk="1" hangingPunct="1">
              <a:spcBef>
                <a:spcPts val="400"/>
              </a:spcBef>
              <a:buClr>
                <a:srgbClr val="FF9900"/>
              </a:buClr>
              <a:buSzPct val="130000"/>
            </a:pPr>
            <a:r>
              <a:rPr kumimoji="0" lang="pl-PL" sz="2000" dirty="0" smtClean="0">
                <a:solidFill>
                  <a:srgbClr val="000000"/>
                </a:solidFill>
                <a:latin typeface="+mj-lt"/>
              </a:rPr>
              <a:t>→</a:t>
            </a:r>
            <a:r>
              <a:rPr kumimoji="0" lang="de-DE" sz="2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kumimoji="0" lang="de-DE" sz="2000" dirty="0" err="1" smtClean="0">
                <a:solidFill>
                  <a:srgbClr val="000000"/>
                </a:solidFill>
                <a:latin typeface="+mj-lt"/>
              </a:rPr>
              <a:t>Any</a:t>
            </a:r>
            <a:r>
              <a:rPr kumimoji="0" lang="de-DE" sz="2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kumimoji="0" lang="de-DE" sz="2000" dirty="0">
                <a:solidFill>
                  <a:srgbClr val="000000"/>
                </a:solidFill>
                <a:latin typeface="+mj-lt"/>
              </a:rPr>
              <a:t>o</a:t>
            </a:r>
            <a:r>
              <a:rPr kumimoji="0" lang="pl-PL" sz="2000" dirty="0" smtClean="0">
                <a:solidFill>
                  <a:srgbClr val="000000"/>
                </a:solidFill>
                <a:latin typeface="+mj-lt"/>
              </a:rPr>
              <a:t>bserved </a:t>
            </a:r>
            <a:r>
              <a:rPr kumimoji="0" lang="pl-PL" sz="2000" dirty="0" smtClean="0">
                <a:solidFill>
                  <a:srgbClr val="000000"/>
                </a:solidFill>
                <a:latin typeface="+mj-lt"/>
                <a:sym typeface="Symbol"/>
              </a:rPr>
              <a:t></a:t>
            </a:r>
            <a:r>
              <a:rPr kumimoji="0" lang="pl-PL" sz="2000" dirty="0" smtClean="0">
                <a:solidFill>
                  <a:srgbClr val="000000"/>
                </a:solidFill>
                <a:latin typeface="+mj-lt"/>
              </a:rPr>
              <a:t> oscillation</a:t>
            </a:r>
            <a:r>
              <a:rPr kumimoji="0" lang="de-DE" sz="2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kumimoji="0" lang="pl-PL" sz="2000" dirty="0" smtClean="0">
                <a:solidFill>
                  <a:srgbClr val="000000"/>
                </a:solidFill>
                <a:latin typeface="+mj-lt"/>
              </a:rPr>
              <a:t>induced </a:t>
            </a:r>
            <a:r>
              <a:rPr kumimoji="0" lang="de-DE" sz="2000" dirty="0" smtClean="0">
                <a:solidFill>
                  <a:srgbClr val="000000"/>
                </a:solidFill>
                <a:latin typeface="+mj-lt"/>
              </a:rPr>
              <a:t>!</a:t>
            </a:r>
          </a:p>
          <a:p>
            <a:pPr marL="0" indent="0" eaLnBrk="1" hangingPunct="1">
              <a:spcBef>
                <a:spcPts val="400"/>
              </a:spcBef>
              <a:buClr>
                <a:srgbClr val="FF9900"/>
              </a:buClr>
              <a:buSzPct val="130000"/>
            </a:pPr>
            <a:r>
              <a:rPr kumimoji="0" lang="de-DE" sz="2000" dirty="0" smtClean="0">
                <a:solidFill>
                  <a:srgbClr val="000000"/>
                </a:solidFill>
                <a:latin typeface="+mj-lt"/>
              </a:rPr>
              <a:t>→ but: </a:t>
            </a:r>
            <a:r>
              <a:rPr kumimoji="0" lang="de-DE" sz="2000" dirty="0" err="1" smtClean="0">
                <a:solidFill>
                  <a:srgbClr val="000000"/>
                </a:solidFill>
                <a:latin typeface="+mj-lt"/>
              </a:rPr>
              <a:t>complicated</a:t>
            </a:r>
            <a:r>
              <a:rPr kumimoji="0" lang="de-DE" sz="2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kumimoji="0" lang="de-DE" sz="2000" dirty="0" err="1" smtClean="0">
                <a:solidFill>
                  <a:srgbClr val="000000"/>
                </a:solidFill>
                <a:latin typeface="+mj-lt"/>
              </a:rPr>
              <a:t>event</a:t>
            </a:r>
            <a:r>
              <a:rPr kumimoji="0" lang="de-DE" sz="2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kumimoji="0" lang="de-DE" sz="2000" dirty="0" err="1" smtClean="0">
                <a:solidFill>
                  <a:srgbClr val="000000"/>
                </a:solidFill>
                <a:latin typeface="+mj-lt"/>
              </a:rPr>
              <a:t>topology</a:t>
            </a:r>
            <a:endParaRPr kumimoji="0" lang="de-DE" sz="2000" dirty="0" smtClean="0">
              <a:solidFill>
                <a:srgbClr val="000000"/>
              </a:solidFill>
              <a:latin typeface="+mj-lt"/>
            </a:endParaRPr>
          </a:p>
          <a:p>
            <a:pPr marL="0" indent="0" eaLnBrk="1" hangingPunct="1">
              <a:spcBef>
                <a:spcPts val="400"/>
              </a:spcBef>
              <a:buClr>
                <a:srgbClr val="FF9900"/>
              </a:buClr>
              <a:buSzPct val="130000"/>
            </a:pPr>
            <a:r>
              <a:rPr kumimoji="0" lang="en-US" sz="2000" dirty="0" smtClean="0">
                <a:solidFill>
                  <a:srgbClr val="0000FF"/>
                </a:solidFill>
                <a:latin typeface="+mj-lt"/>
              </a:rPr>
              <a:t>GOAL</a:t>
            </a:r>
            <a:r>
              <a:rPr kumimoji="0" lang="en-US" sz="2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kumimoji="0" lang="en-US" sz="2000" dirty="0">
                <a:solidFill>
                  <a:srgbClr val="000000"/>
                </a:solidFill>
                <a:latin typeface="+mj-lt"/>
              </a:rPr>
              <a:t>: </a:t>
            </a:r>
            <a:r>
              <a:rPr kumimoji="0" lang="en-US" sz="2000" b="1" dirty="0">
                <a:solidFill>
                  <a:srgbClr val="000000"/>
                </a:solidFill>
                <a:latin typeface="+mj-lt"/>
              </a:rPr>
              <a:t>test the null hypothesis of </a:t>
            </a:r>
            <a:endParaRPr kumimoji="0" lang="en-US" sz="2000" b="1" dirty="0" smtClean="0">
              <a:solidFill>
                <a:srgbClr val="000000"/>
              </a:solidFill>
              <a:latin typeface="+mj-lt"/>
            </a:endParaRPr>
          </a:p>
          <a:p>
            <a:pPr marL="0" indent="0" eaLnBrk="1" hangingPunct="1">
              <a:spcBef>
                <a:spcPts val="400"/>
              </a:spcBef>
              <a:buClr>
                <a:srgbClr val="FF9900"/>
              </a:buClr>
              <a:buSzPct val="130000"/>
            </a:pPr>
            <a:r>
              <a:rPr kumimoji="0" lang="en-US" sz="2000" b="1" dirty="0" smtClean="0">
                <a:solidFill>
                  <a:srgbClr val="000000"/>
                </a:solidFill>
                <a:latin typeface="+mj-lt"/>
              </a:rPr>
              <a:t>             “</a:t>
            </a:r>
            <a:r>
              <a:rPr kumimoji="0" lang="en-US" sz="2000" b="1" dirty="0">
                <a:solidFill>
                  <a:srgbClr val="000000"/>
                </a:solidFill>
                <a:latin typeface="+mj-lt"/>
              </a:rPr>
              <a:t>no </a:t>
            </a:r>
            <a:r>
              <a:rPr kumimoji="0" lang="en-US" sz="2000" b="1" dirty="0">
                <a:solidFill>
                  <a:srgbClr val="000000"/>
                </a:solidFill>
                <a:sym typeface="Symbol"/>
              </a:rPr>
              <a:t></a:t>
            </a:r>
            <a:r>
              <a:rPr kumimoji="0" lang="en-US" sz="2000" b="1" dirty="0">
                <a:solidFill>
                  <a:srgbClr val="000000"/>
                </a:solidFill>
              </a:rPr>
              <a:t> </a:t>
            </a:r>
            <a:r>
              <a:rPr kumimoji="0" lang="en-US" sz="2000" b="1" dirty="0">
                <a:solidFill>
                  <a:srgbClr val="000000"/>
                </a:solidFill>
                <a:latin typeface="+mj-lt"/>
              </a:rPr>
              <a:t>appearance”</a:t>
            </a:r>
          </a:p>
          <a:p>
            <a:pPr marL="0" indent="0" eaLnBrk="1" hangingPunct="1">
              <a:spcBef>
                <a:spcPts val="400"/>
              </a:spcBef>
              <a:buClr>
                <a:srgbClr val="FF9900"/>
              </a:buClr>
              <a:buSzPct val="130000"/>
            </a:pPr>
            <a:endParaRPr kumimoji="0" lang="de-DE" sz="2000" dirty="0" smtClean="0">
              <a:solidFill>
                <a:srgbClr val="000000"/>
              </a:solidFill>
              <a:latin typeface="+mj-lt"/>
            </a:endParaRPr>
          </a:p>
          <a:p>
            <a:pPr marL="0" indent="0" eaLnBrk="1" hangingPunct="1">
              <a:spcBef>
                <a:spcPts val="400"/>
              </a:spcBef>
              <a:buClr>
                <a:srgbClr val="FF9900"/>
              </a:buClr>
              <a:buSzPct val="130000"/>
            </a:pPr>
            <a:endParaRPr kumimoji="0" lang="de-DE" sz="2000" dirty="0">
              <a:solidFill>
                <a:srgbClr val="000000"/>
              </a:solidFill>
              <a:latin typeface="+mj-lt"/>
            </a:endParaRPr>
          </a:p>
          <a:p>
            <a:pPr marL="0" indent="0" eaLnBrk="1" hangingPunct="1">
              <a:spcBef>
                <a:spcPts val="400"/>
              </a:spcBef>
              <a:buClr>
                <a:srgbClr val="FF9900"/>
              </a:buClr>
              <a:buSzPct val="130000"/>
            </a:pPr>
            <a:endParaRPr kumimoji="0" lang="de-DE" sz="2000" dirty="0" smtClean="0">
              <a:solidFill>
                <a:srgbClr val="000000"/>
              </a:solidFill>
              <a:latin typeface="+mj-lt"/>
            </a:endParaRPr>
          </a:p>
          <a:p>
            <a:pPr marL="0" indent="0" eaLnBrk="1" hangingPunct="1">
              <a:spcBef>
                <a:spcPts val="400"/>
              </a:spcBef>
              <a:buClr>
                <a:srgbClr val="FF9900"/>
              </a:buClr>
              <a:buSzPct val="130000"/>
            </a:pPr>
            <a:endParaRPr kumimoji="0" lang="de-DE" sz="2000" dirty="0">
              <a:solidFill>
                <a:srgbClr val="000000"/>
              </a:solidFill>
              <a:latin typeface="+mj-lt"/>
            </a:endParaRPr>
          </a:p>
          <a:p>
            <a:pPr marL="0" indent="0" eaLnBrk="1" hangingPunct="1">
              <a:spcBef>
                <a:spcPts val="400"/>
              </a:spcBef>
              <a:buClr>
                <a:srgbClr val="FF9900"/>
              </a:buClr>
              <a:buSzPct val="130000"/>
            </a:pPr>
            <a:r>
              <a:rPr kumimoji="0" lang="pl-PL" sz="2000" dirty="0" smtClean="0">
                <a:solidFill>
                  <a:srgbClr val="000000"/>
                </a:solidFill>
                <a:latin typeface="+mj-lt"/>
              </a:rPr>
              <a:t>  </a:t>
            </a:r>
            <a:endParaRPr kumimoji="0" lang="pl-PL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2970865" y="2737669"/>
            <a:ext cx="1376657" cy="1267395"/>
          </a:xfrm>
          <a:prstGeom prst="roundRect">
            <a:avLst>
              <a:gd name="adj" fmla="val 125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AutoShape 4"/>
          <p:cNvSpPr>
            <a:spLocks noChangeArrowheads="1"/>
          </p:cNvSpPr>
          <p:nvPr/>
        </p:nvSpPr>
        <p:spPr bwMode="auto">
          <a:xfrm>
            <a:off x="3013434" y="5445224"/>
            <a:ext cx="1376657" cy="1267395"/>
          </a:xfrm>
          <a:prstGeom prst="roundRect">
            <a:avLst>
              <a:gd name="adj" fmla="val 125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96245" y="1484784"/>
            <a:ext cx="16690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ym typeface="Symbol"/>
              </a:rPr>
              <a:t>   </a:t>
            </a:r>
            <a:r>
              <a:rPr lang="de-DE" baseline="-25000" dirty="0" smtClean="0">
                <a:sym typeface="Symbol"/>
              </a:rPr>
              <a:t></a:t>
            </a:r>
            <a:r>
              <a:rPr lang="de-DE" dirty="0" smtClean="0">
                <a:sym typeface="Symbol"/>
              </a:rPr>
              <a:t>         </a:t>
            </a:r>
            <a:r>
              <a:rPr lang="de-DE" baseline="-25000" dirty="0" smtClean="0">
                <a:sym typeface="Symbol"/>
              </a:rPr>
              <a:t> </a:t>
            </a:r>
            <a:r>
              <a:rPr lang="de-DE" dirty="0" smtClean="0">
                <a:sym typeface="Symbol"/>
              </a:rPr>
              <a:t>      </a:t>
            </a:r>
            <a:endParaRPr lang="de-DE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5528464" y="3431688"/>
            <a:ext cx="2499920" cy="3051723"/>
            <a:chOff x="5528464" y="3431688"/>
            <a:chExt cx="2499920" cy="3051723"/>
          </a:xfrm>
        </p:grpSpPr>
        <p:grpSp>
          <p:nvGrpSpPr>
            <p:cNvPr id="3" name="Gruppieren 2"/>
            <p:cNvGrpSpPr/>
            <p:nvPr/>
          </p:nvGrpSpPr>
          <p:grpSpPr>
            <a:xfrm>
              <a:off x="5558448" y="3431688"/>
              <a:ext cx="937436" cy="1300473"/>
              <a:chOff x="5558448" y="3431688"/>
              <a:chExt cx="937436" cy="1300473"/>
            </a:xfrm>
          </p:grpSpPr>
          <p:cxnSp>
            <p:nvCxnSpPr>
              <p:cNvPr id="4" name="Gerade Verbindung mit Pfeil 3"/>
              <p:cNvCxnSpPr/>
              <p:nvPr/>
            </p:nvCxnSpPr>
            <p:spPr>
              <a:xfrm flipH="1">
                <a:off x="5940152" y="4005064"/>
                <a:ext cx="72008" cy="727097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feld 4"/>
              <p:cNvSpPr txBox="1"/>
              <p:nvPr/>
            </p:nvSpPr>
            <p:spPr>
              <a:xfrm>
                <a:off x="5558448" y="3431688"/>
                <a:ext cx="9374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/>
                  <a:t>Fitted</a:t>
                </a:r>
                <a:r>
                  <a:rPr lang="de-DE" dirty="0" smtClean="0"/>
                  <a:t> </a:t>
                </a:r>
              </a:p>
              <a:p>
                <a:r>
                  <a:rPr lang="de-DE" dirty="0" smtClean="0">
                    <a:sym typeface="Symbol"/>
                  </a:rPr>
                  <a:t> </a:t>
                </a:r>
                <a:r>
                  <a:rPr lang="de-DE" dirty="0" err="1" smtClean="0">
                    <a:sym typeface="Symbol"/>
                  </a:rPr>
                  <a:t>excess</a:t>
                </a:r>
                <a:endParaRPr lang="de-DE" dirty="0"/>
              </a:p>
            </p:txBody>
          </p:sp>
        </p:grpSp>
        <p:sp>
          <p:nvSpPr>
            <p:cNvPr id="8" name="Rechteck 7"/>
            <p:cNvSpPr/>
            <p:nvPr/>
          </p:nvSpPr>
          <p:spPr>
            <a:xfrm>
              <a:off x="5528464" y="5875809"/>
              <a:ext cx="2499920" cy="607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93700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635000" algn="l"/>
                  <a:tab pos="1270000" algn="l"/>
                  <a:tab pos="1901825" algn="l"/>
                  <a:tab pos="2538413" algn="l"/>
                  <a:tab pos="3173413" algn="l"/>
                  <a:tab pos="3808413" algn="l"/>
                  <a:tab pos="4441825" algn="l"/>
                  <a:tab pos="5075238" algn="l"/>
                  <a:tab pos="5711825" algn="l"/>
                  <a:tab pos="6346825" algn="l"/>
                </a:tabLst>
              </a:pPr>
              <a:r>
                <a:rPr lang="en-US" dirty="0">
                  <a:solidFill>
                    <a:srgbClr val="000000"/>
                  </a:solidFill>
                </a:rPr>
                <a:t> </a:t>
              </a:r>
              <a:r>
                <a:rPr lang="en-US" b="1" i="1" dirty="0">
                  <a:solidFill>
                    <a:srgbClr val="800000"/>
                  </a:solidFill>
                </a:rPr>
                <a:t>in</a:t>
              </a:r>
              <a:r>
                <a:rPr lang="en-US" i="1" dirty="0">
                  <a:solidFill>
                    <a:srgbClr val="800000"/>
                  </a:solidFill>
                </a:rPr>
                <a:t>consistent</a:t>
              </a:r>
              <a:r>
                <a:rPr lang="en-US" dirty="0">
                  <a:solidFill>
                    <a:srgbClr val="800000"/>
                  </a:solidFill>
                </a:rPr>
                <a:t> </a:t>
              </a:r>
              <a:r>
                <a:rPr lang="en-US" dirty="0">
                  <a:solidFill>
                    <a:srgbClr val="000000"/>
                  </a:solidFill>
                </a:rPr>
                <a:t>with </a:t>
              </a:r>
              <a:r>
                <a:rPr lang="en-US" b="1" i="1" dirty="0">
                  <a:solidFill>
                    <a:srgbClr val="800000"/>
                  </a:solidFill>
                </a:rPr>
                <a:t>no</a:t>
              </a:r>
            </a:p>
            <a:p>
              <a:pPr defTabSz="393700" hangingPunct="0">
                <a:lnSpc>
                  <a:spcPct val="93000"/>
                </a:lnSpc>
                <a:buClr>
                  <a:srgbClr val="000000"/>
                </a:buClr>
                <a:buSzPct val="100000"/>
                <a:tabLst>
                  <a:tab pos="635000" algn="l"/>
                  <a:tab pos="1270000" algn="l"/>
                  <a:tab pos="1901825" algn="l"/>
                  <a:tab pos="2538413" algn="l"/>
                  <a:tab pos="3173413" algn="l"/>
                  <a:tab pos="3808413" algn="l"/>
                  <a:tab pos="4441825" algn="l"/>
                  <a:tab pos="5075238" algn="l"/>
                  <a:tab pos="5711825" algn="l"/>
                  <a:tab pos="6346825" algn="l"/>
                </a:tabLst>
              </a:pPr>
              <a:r>
                <a:rPr lang="en-US" b="1" dirty="0">
                  <a:solidFill>
                    <a:srgbClr val="800000"/>
                  </a:solidFill>
                </a:rPr>
                <a:t> </a:t>
              </a:r>
              <a:r>
                <a:rPr lang="en-US" dirty="0">
                  <a:solidFill>
                    <a:srgbClr val="800000"/>
                  </a:solidFill>
                  <a:sym typeface="Symbol"/>
                </a:rPr>
                <a:t></a:t>
              </a:r>
              <a:r>
                <a:rPr lang="en-US" dirty="0">
                  <a:solidFill>
                    <a:srgbClr val="800000"/>
                  </a:solidFill>
                </a:rPr>
                <a:t> appearance</a:t>
              </a:r>
              <a:r>
                <a:rPr lang="en-US" dirty="0">
                  <a:solidFill>
                    <a:srgbClr val="000000"/>
                  </a:solidFill>
                </a:rPr>
                <a:t> at  </a:t>
              </a:r>
              <a:r>
                <a:rPr lang="en-US" dirty="0">
                  <a:solidFill>
                    <a:srgbClr val="0000FF"/>
                  </a:solidFill>
                </a:rPr>
                <a:t>3.8</a:t>
              </a:r>
              <a:r>
                <a:rPr lang="en-US" dirty="0">
                  <a:solidFill>
                    <a:srgbClr val="0000FF"/>
                  </a:solidFill>
                  <a:latin typeface="Symbol" pitchFamily="18" charset="2"/>
                </a:rPr>
                <a:t>s</a:t>
              </a:r>
              <a:r>
                <a:rPr lang="en-US" dirty="0">
                  <a:solidFill>
                    <a:srgbClr val="000000"/>
                  </a:solidFill>
                </a:rPr>
                <a:t> </a:t>
              </a:r>
            </a:p>
          </p:txBody>
        </p:sp>
      </p:grpSp>
      <p:sp>
        <p:nvSpPr>
          <p:cNvPr id="10" name="Rechteck 9"/>
          <p:cNvSpPr/>
          <p:nvPr/>
        </p:nvSpPr>
        <p:spPr>
          <a:xfrm>
            <a:off x="8028384" y="258763"/>
            <a:ext cx="504056" cy="57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1133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2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Exotic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Oscillations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IceCube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GB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3123" name="Rectangle 7"/>
          <p:cNvSpPr>
            <a:spLocks noChangeArrowheads="1"/>
          </p:cNvSpPr>
          <p:nvPr/>
        </p:nvSpPr>
        <p:spPr bwMode="auto">
          <a:xfrm>
            <a:off x="216147" y="1099960"/>
            <a:ext cx="9396413" cy="764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66398" bIns="50800"/>
          <a:lstStyle/>
          <a:p>
            <a:pPr marL="39688"/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</a:rPr>
              <a:t>Quantum gravity effects: Lorentz invariance violation and quantum </a:t>
            </a:r>
            <a:r>
              <a:rPr lang="en-US" sz="2000" dirty="0" err="1" smtClean="0">
                <a:solidFill>
                  <a:srgbClr val="000066"/>
                </a:solidFill>
                <a:latin typeface="Calibri" pitchFamily="34" charset="0"/>
              </a:rPr>
              <a:t>decoherence</a:t>
            </a:r>
            <a:endParaRPr lang="en-US" sz="2000" dirty="0" smtClean="0">
              <a:solidFill>
                <a:srgbClr val="000066"/>
              </a:solidFill>
              <a:latin typeface="Calibri" pitchFamily="34" charset="0"/>
            </a:endParaRPr>
          </a:p>
          <a:p>
            <a:pPr marL="39688"/>
            <a:r>
              <a:rPr lang="en-US" sz="2000" dirty="0">
                <a:solidFill>
                  <a:srgbClr val="000066"/>
                </a:solidFill>
                <a:latin typeface="Calibri" pitchFamily="34" charset="0"/>
              </a:rPr>
              <a:t>s</a:t>
            </a:r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</a:rPr>
              <a:t>tandard oscillations 		</a:t>
            </a:r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  <a:sym typeface="Symbol"/>
              </a:rPr>
              <a:t> </a:t>
            </a:r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</a:rPr>
              <a:t>1/E</a:t>
            </a:r>
          </a:p>
          <a:p>
            <a:pPr marL="39688"/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</a:rPr>
              <a:t>quantum gravity oscillations 	</a:t>
            </a:r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  <a:sym typeface="Symbol"/>
              </a:rPr>
              <a:t> E (or E</a:t>
            </a:r>
            <a:r>
              <a:rPr lang="en-US" sz="2000" baseline="30000" dirty="0" smtClean="0">
                <a:solidFill>
                  <a:srgbClr val="000066"/>
                </a:solidFill>
                <a:latin typeface="Calibri" pitchFamily="34" charset="0"/>
                <a:sym typeface="Symbol"/>
              </a:rPr>
              <a:t>2</a:t>
            </a:r>
            <a:r>
              <a:rPr lang="en-US" sz="2000" dirty="0" smtClean="0">
                <a:solidFill>
                  <a:srgbClr val="000066"/>
                </a:solidFill>
                <a:latin typeface="Calibri" pitchFamily="34" charset="0"/>
                <a:sym typeface="Symbol"/>
              </a:rPr>
              <a:t>)</a:t>
            </a:r>
            <a:endParaRPr lang="en-US" sz="2000" dirty="0">
              <a:solidFill>
                <a:srgbClr val="000066"/>
              </a:solidFill>
              <a:latin typeface="Calibri" pitchFamily="34" charset="0"/>
            </a:endParaRPr>
          </a:p>
        </p:txBody>
      </p:sp>
      <p:grpSp>
        <p:nvGrpSpPr>
          <p:cNvPr id="133124" name="Group 4"/>
          <p:cNvGrpSpPr>
            <a:grpSpLocks/>
          </p:cNvGrpSpPr>
          <p:nvPr/>
        </p:nvGrpSpPr>
        <p:grpSpPr bwMode="auto">
          <a:xfrm>
            <a:off x="3779403" y="2576796"/>
            <a:ext cx="5256286" cy="4236581"/>
            <a:chOff x="1889" y="1117"/>
            <a:chExt cx="3674" cy="2903"/>
          </a:xfrm>
        </p:grpSpPr>
        <p:pic>
          <p:nvPicPr>
            <p:cNvPr id="22536" name="Picture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5"/>
            <a:stretch/>
          </p:blipFill>
          <p:spPr bwMode="auto">
            <a:xfrm>
              <a:off x="1889" y="1213"/>
              <a:ext cx="3674" cy="28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50800" dist="50800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126" name="Rectangle 9"/>
            <p:cNvSpPr>
              <a:spLocks/>
            </p:cNvSpPr>
            <p:nvPr/>
          </p:nvSpPr>
          <p:spPr bwMode="auto">
            <a:xfrm>
              <a:off x="2653" y="1117"/>
              <a:ext cx="245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/>
              <a:r>
                <a:rPr lang="en-US" sz="2000" dirty="0" err="1">
                  <a:ea typeface="ヒラギノ角ゴ ProN W3" charset="-128"/>
                  <a:cs typeface="Arial" charset="0"/>
                  <a:sym typeface="Arial" charset="0"/>
                </a:rPr>
                <a:t>Muon</a:t>
              </a:r>
              <a:r>
                <a:rPr lang="en-US" sz="2000" dirty="0">
                  <a:ea typeface="ヒラギノ角ゴ ProN W3" charset="-128"/>
                  <a:cs typeface="Arial" charset="0"/>
                  <a:sym typeface="Arial" charset="0"/>
                </a:rPr>
                <a:t> neutrino survival probability</a:t>
              </a:r>
            </a:p>
          </p:txBody>
        </p:sp>
        <p:sp>
          <p:nvSpPr>
            <p:cNvPr id="133127" name="Rectangle 10"/>
            <p:cNvSpPr>
              <a:spLocks/>
            </p:cNvSpPr>
            <p:nvPr/>
          </p:nvSpPr>
          <p:spPr bwMode="auto">
            <a:xfrm>
              <a:off x="2737" y="2931"/>
              <a:ext cx="1020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ctr"/>
              <a:r>
                <a:rPr lang="en-US" sz="2000" dirty="0">
                  <a:ea typeface="ヒラギノ角ゴ ProN W3" charset="-128"/>
                  <a:cs typeface="Arial" charset="0"/>
                  <a:sym typeface="Arial" charset="0"/>
                </a:rPr>
                <a:t>c</a:t>
              </a:r>
              <a:r>
                <a:rPr lang="en-US" sz="2000" dirty="0" smtClean="0">
                  <a:ea typeface="ヒラギノ角ゴ ProN W3" charset="-128"/>
                  <a:cs typeface="Arial" charset="0"/>
                  <a:sym typeface="Arial" charset="0"/>
                </a:rPr>
                <a:t>onventional</a:t>
              </a:r>
              <a:r>
                <a:rPr lang="en-US" sz="2000" dirty="0">
                  <a:ea typeface="ヒラギノ角ゴ ProN W3" charset="-128"/>
                  <a:cs typeface="Arial" charset="0"/>
                  <a:sym typeface="Arial" charset="0"/>
                </a:rPr>
                <a:t/>
              </a:r>
              <a:br>
                <a:rPr lang="en-US" sz="2000" dirty="0">
                  <a:ea typeface="ヒラギノ角ゴ ProN W3" charset="-128"/>
                  <a:cs typeface="Arial" charset="0"/>
                  <a:sym typeface="Arial" charset="0"/>
                </a:rPr>
              </a:br>
              <a:r>
                <a:rPr lang="en-US" sz="2000" dirty="0" smtClean="0">
                  <a:ea typeface="ヒラギノ角ゴ ProN W3" charset="-128"/>
                  <a:cs typeface="Arial" charset="0"/>
                  <a:sym typeface="Arial" charset="0"/>
                </a:rPr>
                <a:t>oscillations</a:t>
              </a:r>
            </a:p>
            <a:p>
              <a:pPr marL="57150" algn="ctr"/>
              <a:r>
                <a:rPr lang="en-US" sz="2000" dirty="0" smtClean="0">
                  <a:ea typeface="ヒラギノ角ゴ ProN W3" charset="-128"/>
                  <a:cs typeface="Arial" charset="0"/>
                  <a:sym typeface="Arial" charset="0"/>
                </a:rPr>
                <a:t>“</a:t>
              </a:r>
              <a:r>
                <a:rPr lang="en-US" sz="2000" dirty="0" err="1" smtClean="0">
                  <a:ea typeface="ヒラギノ角ゴ ProN W3" charset="-128"/>
                  <a:cs typeface="Arial" charset="0"/>
                  <a:sym typeface="Arial" charset="0"/>
                </a:rPr>
                <a:t>DeepCore</a:t>
              </a:r>
              <a:r>
                <a:rPr lang="en-US" sz="2000" dirty="0" smtClean="0">
                  <a:ea typeface="ヒラギノ角ゴ ProN W3" charset="-128"/>
                  <a:cs typeface="Arial" charset="0"/>
                  <a:sym typeface="Arial" charset="0"/>
                </a:rPr>
                <a:t>”</a:t>
              </a:r>
              <a:endParaRPr lang="en-US" sz="2000" dirty="0">
                <a:ea typeface="ヒラギノ角ゴ ProN W3" charset="-128"/>
                <a:cs typeface="Arial" charset="0"/>
                <a:sym typeface="Arial" charset="0"/>
              </a:endParaRPr>
            </a:p>
          </p:txBody>
        </p:sp>
        <p:sp>
          <p:nvSpPr>
            <p:cNvPr id="133128" name="Rectangle 11"/>
            <p:cNvSpPr>
              <a:spLocks/>
            </p:cNvSpPr>
            <p:nvPr/>
          </p:nvSpPr>
          <p:spPr bwMode="auto">
            <a:xfrm>
              <a:off x="2953" y="1752"/>
              <a:ext cx="1199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57150" algn="ctr"/>
              <a:r>
                <a:rPr lang="en-US" sz="2000" dirty="0">
                  <a:ea typeface="ヒラギノ角ゴ ProN W3" charset="-128"/>
                  <a:cs typeface="Arial" charset="0"/>
                  <a:sym typeface="Arial" charset="0"/>
                </a:rPr>
                <a:t>VLI oscillations,</a:t>
              </a:r>
              <a:br>
                <a:rPr lang="en-US" sz="2000" dirty="0">
                  <a:ea typeface="ヒラギノ角ゴ ProN W3" charset="-128"/>
                  <a:cs typeface="Arial" charset="0"/>
                  <a:sym typeface="Arial" charset="0"/>
                </a:rPr>
              </a:br>
              <a:r>
                <a:rPr lang="en-US" sz="2000" dirty="0" err="1">
                  <a:latin typeface="Lucida Grande" charset="0"/>
                  <a:ea typeface="ヒラギノ角ゴ ProN W3" charset="-128"/>
                  <a:cs typeface="Arial" charset="0"/>
                  <a:sym typeface="Lucida Grande" charset="0"/>
                </a:rPr>
                <a:t>δc</a:t>
              </a:r>
              <a:r>
                <a:rPr lang="en-US" sz="2000" dirty="0">
                  <a:latin typeface="Lucida Grande" charset="0"/>
                  <a:ea typeface="ヒラギノ角ゴ ProN W3" charset="-128"/>
                  <a:cs typeface="Arial" charset="0"/>
                  <a:sym typeface="Lucida Grande" charset="0"/>
                </a:rPr>
                <a:t>/c = 10</a:t>
              </a:r>
              <a:r>
                <a:rPr lang="en-US" sz="2000" baseline="32000" dirty="0">
                  <a:latin typeface="Lucida Grande" charset="0"/>
                  <a:ea typeface="ヒラギノ角ゴ ProN W3" charset="-128"/>
                  <a:cs typeface="Arial" charset="0"/>
                  <a:sym typeface="Lucida Grande" charset="0"/>
                </a:rPr>
                <a:t>-27</a:t>
              </a:r>
            </a:p>
          </p:txBody>
        </p:sp>
        <p:sp>
          <p:nvSpPr>
            <p:cNvPr id="133129" name="Line 12"/>
            <p:cNvSpPr>
              <a:spLocks noChangeShapeType="1"/>
            </p:cNvSpPr>
            <p:nvPr/>
          </p:nvSpPr>
          <p:spPr bwMode="auto">
            <a:xfrm rot="10800000">
              <a:off x="4014" y="2115"/>
              <a:ext cx="467" cy="2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3130" name="Line 17"/>
            <p:cNvSpPr>
              <a:spLocks noChangeShapeType="1"/>
            </p:cNvSpPr>
            <p:nvPr/>
          </p:nvSpPr>
          <p:spPr bwMode="auto">
            <a:xfrm>
              <a:off x="2426" y="2614"/>
              <a:ext cx="318" cy="27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220429" y="2149111"/>
            <a:ext cx="46396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 smtClean="0"/>
              <a:t> e.g. VLI: speed of light = f(neutrino flavor):</a:t>
            </a:r>
            <a:endParaRPr lang="en-US" sz="2000" dirty="0"/>
          </a:p>
          <a:p>
            <a:pPr eaLnBrk="0" hangingPunct="0"/>
            <a:r>
              <a:rPr lang="en-US" sz="2000" dirty="0">
                <a:sym typeface="Symbol" pitchFamily="18" charset="2"/>
              </a:rPr>
              <a:t> </a:t>
            </a:r>
            <a:r>
              <a:rPr lang="en-US" sz="2000" dirty="0" smtClean="0">
                <a:sym typeface="Symbol" pitchFamily="18" charset="2"/>
              </a:rPr>
              <a:t>        parameters: </a:t>
            </a:r>
            <a:r>
              <a:rPr lang="en-US" sz="2000" dirty="0"/>
              <a:t>c/c, sin 2</a:t>
            </a:r>
            <a:r>
              <a:rPr lang="en-US" sz="2000" dirty="0">
                <a:sym typeface="Symbol" pitchFamily="18" charset="2"/>
              </a:rPr>
              <a:t></a:t>
            </a:r>
            <a:r>
              <a:rPr lang="en-US" sz="2000" dirty="0"/>
              <a:t>, Phase </a:t>
            </a:r>
            <a:r>
              <a:rPr lang="en-US" sz="2000" dirty="0" smtClean="0">
                <a:sym typeface="Symbol" pitchFamily="18" charset="2"/>
              </a:rPr>
              <a:t></a:t>
            </a:r>
            <a:endParaRPr lang="en-US" sz="2000" dirty="0"/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39424"/>
            <a:ext cx="3654011" cy="3544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319801" y="3284984"/>
            <a:ext cx="102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excluded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619672" y="6453336"/>
            <a:ext cx="7857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sin 2 </a:t>
            </a:r>
            <a:r>
              <a:rPr lang="de-DE" dirty="0" smtClean="0">
                <a:sym typeface="Symbol"/>
              </a:rPr>
              <a:t>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 rot="16200000">
            <a:off x="-261754" y="4525032"/>
            <a:ext cx="9643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Log </a:t>
            </a:r>
            <a:r>
              <a:rPr lang="de-DE" dirty="0" smtClean="0">
                <a:sym typeface="Symbol"/>
              </a:rPr>
              <a:t></a:t>
            </a:r>
            <a:r>
              <a:rPr lang="de-DE" dirty="0" smtClean="0"/>
              <a:t>c/c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-36512" y="5373216"/>
            <a:ext cx="4892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-27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-36512" y="3834881"/>
            <a:ext cx="4892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-25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62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1" grpId="0"/>
      <p:bldP spid="2" grpId="0"/>
      <p:bldP spid="3" grpId="0" animBg="1"/>
      <p:bldP spid="16" grpId="0" animBg="1"/>
      <p:bldP spid="4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8400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Outline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2232248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de-DE" sz="2800" dirty="0" err="1" smtClean="0"/>
              <a:t>Introduction</a:t>
            </a:r>
            <a:r>
              <a:rPr lang="de-DE" sz="2800" dirty="0" smtClean="0"/>
              <a:t>, </a:t>
            </a:r>
            <a:r>
              <a:rPr lang="de-DE" sz="2800" dirty="0" err="1" smtClean="0"/>
              <a:t>detector</a:t>
            </a:r>
            <a:r>
              <a:rPr lang="de-DE" sz="2800" dirty="0" smtClean="0"/>
              <a:t> </a:t>
            </a:r>
            <a:r>
              <a:rPr lang="de-DE" sz="2800" dirty="0" err="1" smtClean="0"/>
              <a:t>principles</a:t>
            </a:r>
            <a:r>
              <a:rPr lang="de-DE" sz="2800" dirty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sensitivities</a:t>
            </a:r>
            <a:endParaRPr lang="de-DE" sz="2800" dirty="0" smtClean="0"/>
          </a:p>
          <a:p>
            <a:pPr marL="571500" indent="-571500">
              <a:buFont typeface="+mj-lt"/>
              <a:buAutoNum type="romanUcPeriod"/>
            </a:pPr>
            <a:r>
              <a:rPr lang="de-DE" sz="2800" dirty="0" smtClean="0"/>
              <a:t>Neutrino </a:t>
            </a:r>
            <a:r>
              <a:rPr lang="de-DE" sz="2800" dirty="0" err="1" smtClean="0"/>
              <a:t>oscillation</a:t>
            </a:r>
            <a:r>
              <a:rPr lang="de-DE" sz="2800" dirty="0" smtClean="0"/>
              <a:t> </a:t>
            </a:r>
            <a:r>
              <a:rPr lang="de-DE" sz="2800" dirty="0" err="1" smtClean="0"/>
              <a:t>physics</a:t>
            </a:r>
            <a:endParaRPr lang="de-DE" sz="2800" dirty="0" smtClean="0"/>
          </a:p>
          <a:p>
            <a:pPr marL="571500" indent="-571500">
              <a:buFont typeface="+mj-lt"/>
              <a:buAutoNum type="romanUcPeriod"/>
            </a:pPr>
            <a:r>
              <a:rPr lang="de-DE" sz="2800" dirty="0" smtClean="0"/>
              <a:t>High </a:t>
            </a:r>
            <a:r>
              <a:rPr lang="de-DE" sz="2800" dirty="0" err="1" smtClean="0"/>
              <a:t>energy</a:t>
            </a:r>
            <a:r>
              <a:rPr lang="de-DE" sz="2800" dirty="0" smtClean="0"/>
              <a:t> </a:t>
            </a:r>
            <a:r>
              <a:rPr lang="de-DE" sz="2800" dirty="0" err="1" smtClean="0"/>
              <a:t>neutrino</a:t>
            </a:r>
            <a:r>
              <a:rPr lang="de-DE" sz="2800" dirty="0" smtClean="0"/>
              <a:t> </a:t>
            </a:r>
            <a:r>
              <a:rPr lang="de-DE" sz="2800" dirty="0" err="1" smtClean="0"/>
              <a:t>astronomy</a:t>
            </a:r>
            <a:endParaRPr lang="de-DE" sz="2800" dirty="0" smtClean="0"/>
          </a:p>
          <a:p>
            <a:pPr marL="571500" indent="-571500">
              <a:buFont typeface="+mj-lt"/>
              <a:buAutoNum type="romanUcPeriod"/>
            </a:pPr>
            <a:r>
              <a:rPr lang="de-DE" sz="2800" dirty="0" smtClean="0"/>
              <a:t>Core </a:t>
            </a:r>
            <a:r>
              <a:rPr lang="de-DE" sz="2800" dirty="0" err="1" smtClean="0"/>
              <a:t>collapse</a:t>
            </a:r>
            <a:r>
              <a:rPr lang="de-DE" sz="2800" dirty="0" smtClean="0"/>
              <a:t> </a:t>
            </a:r>
            <a:r>
              <a:rPr lang="de-DE" sz="2800" dirty="0" err="1" smtClean="0"/>
              <a:t>supernovae</a:t>
            </a:r>
            <a:endParaRPr lang="de-DE" sz="2800" dirty="0" smtClean="0"/>
          </a:p>
          <a:p>
            <a:pPr marL="0" indent="0">
              <a:buNone/>
            </a:pPr>
            <a:endParaRPr lang="de-DE" sz="2800" dirty="0" smtClean="0"/>
          </a:p>
        </p:txBody>
      </p:sp>
      <p:sp>
        <p:nvSpPr>
          <p:cNvPr id="4" name="Rechteck 3"/>
          <p:cNvSpPr/>
          <p:nvPr/>
        </p:nvSpPr>
        <p:spPr>
          <a:xfrm>
            <a:off x="323528" y="3933056"/>
            <a:ext cx="8496944" cy="2723823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sz="2400" b="1" dirty="0" smtClean="0"/>
              <a:t>Main </a:t>
            </a:r>
            <a:r>
              <a:rPr lang="de-DE" sz="2400" b="1" dirty="0" err="1" smtClean="0"/>
              <a:t>objectives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Super-</a:t>
            </a:r>
            <a:r>
              <a:rPr lang="de-DE" sz="2400" b="1" dirty="0" err="1"/>
              <a:t>K</a:t>
            </a:r>
            <a:r>
              <a:rPr lang="de-DE" sz="2400" b="1" dirty="0" err="1" smtClean="0"/>
              <a:t>amiokande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IceCube</a:t>
            </a:r>
            <a:r>
              <a:rPr lang="de-DE" sz="2400" b="1" dirty="0" smtClean="0"/>
              <a:t>:</a:t>
            </a:r>
          </a:p>
          <a:p>
            <a:pPr marL="342900" indent="-342900">
              <a:spcAft>
                <a:spcPts val="600"/>
              </a:spcAft>
              <a:buBlip>
                <a:blip r:embed="rId2"/>
              </a:buBlip>
            </a:pPr>
            <a:r>
              <a:rPr lang="de-DE" sz="2400" dirty="0" err="1" smtClean="0"/>
              <a:t>Determine</a:t>
            </a:r>
            <a:r>
              <a:rPr lang="de-DE" sz="2400" dirty="0" smtClean="0"/>
              <a:t> </a:t>
            </a:r>
            <a:r>
              <a:rPr lang="de-DE" sz="2400" dirty="0" err="1"/>
              <a:t>p</a:t>
            </a:r>
            <a:r>
              <a:rPr lang="de-DE" sz="2400" dirty="0" err="1" smtClean="0"/>
              <a:t>roperties</a:t>
            </a:r>
            <a:r>
              <a:rPr lang="de-DE" sz="2400" dirty="0"/>
              <a:t>, </a:t>
            </a:r>
            <a:r>
              <a:rPr lang="de-DE" sz="2400" dirty="0" err="1"/>
              <a:t>interactions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smtClean="0"/>
              <a:t>„QM“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neutrinos</a:t>
            </a:r>
            <a:endParaRPr lang="de-DE" sz="2400" dirty="0"/>
          </a:p>
          <a:p>
            <a:pPr marL="342900" indent="-342900">
              <a:buBlip>
                <a:blip r:embed="rId2"/>
              </a:buBlip>
            </a:pPr>
            <a:r>
              <a:rPr lang="de-DE" sz="2400" dirty="0" smtClean="0"/>
              <a:t>Test </a:t>
            </a:r>
            <a:r>
              <a:rPr lang="de-DE" sz="2400" dirty="0" err="1" smtClean="0"/>
              <a:t>extensions</a:t>
            </a:r>
            <a:r>
              <a:rPr lang="de-DE" sz="2400" dirty="0" smtClean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our</a:t>
            </a:r>
            <a:r>
              <a:rPr lang="de-DE" sz="2400" dirty="0"/>
              <a:t> </a:t>
            </a:r>
            <a:r>
              <a:rPr lang="de-DE" sz="2400" dirty="0" err="1"/>
              <a:t>standard</a:t>
            </a:r>
            <a:r>
              <a:rPr lang="de-DE" sz="2400" dirty="0"/>
              <a:t> </a:t>
            </a:r>
            <a:r>
              <a:rPr lang="de-DE" sz="2400" dirty="0" err="1"/>
              <a:t>field</a:t>
            </a:r>
            <a:r>
              <a:rPr lang="de-DE" sz="2400" dirty="0"/>
              <a:t> </a:t>
            </a:r>
            <a:r>
              <a:rPr lang="de-DE" sz="2400" dirty="0" err="1"/>
              <a:t>theory</a:t>
            </a:r>
            <a:endParaRPr lang="de-DE" sz="2400" dirty="0"/>
          </a:p>
          <a:p>
            <a:pPr lvl="1"/>
            <a:r>
              <a:rPr lang="de-DE" sz="2000" dirty="0" smtClean="0"/>
              <a:t>→ larger </a:t>
            </a:r>
            <a:r>
              <a:rPr lang="de-DE" sz="2000" dirty="0" err="1"/>
              <a:t>symmetry</a:t>
            </a:r>
            <a:r>
              <a:rPr lang="de-DE" sz="2000" dirty="0"/>
              <a:t> </a:t>
            </a:r>
            <a:r>
              <a:rPr lang="de-DE" sz="2000" dirty="0" err="1"/>
              <a:t>groups</a:t>
            </a:r>
            <a:r>
              <a:rPr lang="de-DE" sz="2000" dirty="0"/>
              <a:t> (e.g. „Proton </a:t>
            </a:r>
            <a:r>
              <a:rPr lang="de-DE" sz="2000" dirty="0" err="1"/>
              <a:t>Decay</a:t>
            </a:r>
            <a:r>
              <a:rPr lang="de-DE" sz="2000" dirty="0"/>
              <a:t>“)</a:t>
            </a:r>
          </a:p>
          <a:p>
            <a:pPr lvl="1"/>
            <a:r>
              <a:rPr lang="de-DE" sz="2000" dirty="0"/>
              <a:t>→ </a:t>
            </a:r>
            <a:r>
              <a:rPr lang="de-DE" sz="2000" dirty="0" smtClean="0"/>
              <a:t>additional </a:t>
            </a:r>
            <a:r>
              <a:rPr lang="de-DE" sz="2000" dirty="0" err="1"/>
              <a:t>symmetries</a:t>
            </a:r>
            <a:r>
              <a:rPr lang="de-DE" sz="2000" dirty="0"/>
              <a:t> (e.g. „Super-</a:t>
            </a:r>
            <a:r>
              <a:rPr lang="de-DE" sz="2000" dirty="0" err="1"/>
              <a:t>Symmetry</a:t>
            </a:r>
            <a:r>
              <a:rPr lang="de-DE" sz="2000" dirty="0"/>
              <a:t>)</a:t>
            </a:r>
          </a:p>
          <a:p>
            <a:pPr lvl="1">
              <a:spcAft>
                <a:spcPts val="600"/>
              </a:spcAft>
            </a:pPr>
            <a:r>
              <a:rPr lang="de-DE" sz="2000" dirty="0"/>
              <a:t>→ </a:t>
            </a:r>
            <a:r>
              <a:rPr lang="de-DE" sz="2000" dirty="0" err="1" smtClean="0"/>
              <a:t>symmetry</a:t>
            </a:r>
            <a:r>
              <a:rPr lang="de-DE" sz="2000" dirty="0" smtClean="0"/>
              <a:t> </a:t>
            </a:r>
            <a:r>
              <a:rPr lang="de-DE" sz="2000" dirty="0" err="1"/>
              <a:t>violations</a:t>
            </a:r>
            <a:r>
              <a:rPr lang="de-DE" sz="2000" dirty="0"/>
              <a:t>  (CPT, Lorentz etc. )</a:t>
            </a:r>
          </a:p>
          <a:p>
            <a:pPr marL="342900" indent="-342900">
              <a:buBlip>
                <a:blip r:embed="rId2"/>
              </a:buBlip>
            </a:pPr>
            <a:r>
              <a:rPr lang="de-DE" sz="2400" dirty="0" err="1" smtClean="0"/>
              <a:t>Discover</a:t>
            </a:r>
            <a:r>
              <a:rPr lang="de-DE" sz="2400" dirty="0" smtClean="0"/>
              <a:t> </a:t>
            </a:r>
            <a:r>
              <a:rPr lang="de-DE" sz="2400" dirty="0" err="1" smtClean="0"/>
              <a:t>origin</a:t>
            </a:r>
            <a:r>
              <a:rPr lang="de-DE" sz="2400" dirty="0" smtClean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cosmic</a:t>
            </a:r>
            <a:r>
              <a:rPr lang="de-DE" sz="2400" dirty="0"/>
              <a:t> </a:t>
            </a:r>
            <a:r>
              <a:rPr lang="de-DE" sz="2400" dirty="0" err="1" smtClean="0"/>
              <a:t>rays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nature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cosmic</a:t>
            </a:r>
            <a:r>
              <a:rPr lang="de-DE" sz="2400" dirty="0" smtClean="0"/>
              <a:t> </a:t>
            </a:r>
            <a:r>
              <a:rPr lang="de-DE" sz="2400" dirty="0" err="1" smtClean="0"/>
              <a:t>catalcysms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13437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III. High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energy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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astronomy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1691680" y="1772430"/>
            <a:ext cx="5430955" cy="4729108"/>
            <a:chOff x="4463074" y="1892897"/>
            <a:chExt cx="4211960" cy="4130979"/>
          </a:xfrm>
        </p:grpSpPr>
        <p:pic>
          <p:nvPicPr>
            <p:cNvPr id="5" name="Picture 7" descr="highestNPE_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3074" y="1892897"/>
              <a:ext cx="4211960" cy="281228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5244912" y="4975362"/>
              <a:ext cx="3114474" cy="1048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de-DE" sz="2400" dirty="0" err="1">
                  <a:latin typeface="Calibri" pitchFamily="34" charset="0"/>
                </a:rPr>
                <a:t>h</a:t>
              </a:r>
              <a:r>
                <a:rPr lang="de-DE" sz="2400" dirty="0" err="1" smtClean="0">
                  <a:latin typeface="Calibri" pitchFamily="34" charset="0"/>
                </a:rPr>
                <a:t>ighest</a:t>
              </a:r>
              <a:r>
                <a:rPr lang="de-DE" sz="2400" dirty="0" smtClean="0">
                  <a:latin typeface="Calibri" pitchFamily="34" charset="0"/>
                </a:rPr>
                <a:t> </a:t>
              </a:r>
              <a:r>
                <a:rPr lang="de-DE" sz="2400" dirty="0" err="1" smtClean="0">
                  <a:latin typeface="Calibri" pitchFamily="34" charset="0"/>
                </a:rPr>
                <a:t>energy</a:t>
              </a:r>
              <a:r>
                <a:rPr lang="de-DE" sz="2400" dirty="0" smtClean="0">
                  <a:latin typeface="Calibri" pitchFamily="34" charset="0"/>
                </a:rPr>
                <a:t> </a:t>
              </a:r>
              <a:r>
                <a:rPr lang="de-DE" sz="2400" dirty="0" err="1" smtClean="0">
                  <a:latin typeface="Calibri" pitchFamily="34" charset="0"/>
                </a:rPr>
                <a:t>event</a:t>
              </a:r>
              <a:endParaRPr lang="de-DE" sz="2400" dirty="0" smtClean="0">
                <a:latin typeface="Calibri" pitchFamily="34" charset="0"/>
              </a:endParaRPr>
            </a:p>
            <a:p>
              <a:pPr marL="342900" indent="-342900">
                <a:buFont typeface="Arial" pitchFamily="34" charset="0"/>
                <a:buChar char="•"/>
              </a:pPr>
              <a:r>
                <a:rPr lang="de-DE" sz="2400" dirty="0" smtClean="0">
                  <a:latin typeface="Calibri" pitchFamily="34" charset="0"/>
                </a:rPr>
                <a:t>255000 </a:t>
              </a:r>
              <a:r>
                <a:rPr lang="de-DE" sz="2400" dirty="0" err="1" smtClean="0">
                  <a:latin typeface="Calibri" pitchFamily="34" charset="0"/>
                </a:rPr>
                <a:t>photo-electrons</a:t>
              </a:r>
              <a:r>
                <a:rPr lang="de-DE" sz="2400" dirty="0" smtClean="0">
                  <a:latin typeface="Calibri" pitchFamily="34" charset="0"/>
                </a:rPr>
                <a:t>!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de-DE" sz="2400" dirty="0" err="1" smtClean="0">
                  <a:latin typeface="Calibri" pitchFamily="34" charset="0"/>
                </a:rPr>
                <a:t>if</a:t>
              </a:r>
              <a:r>
                <a:rPr lang="de-DE" sz="2400" dirty="0" smtClean="0">
                  <a:latin typeface="Calibri" pitchFamily="34" charset="0"/>
                </a:rPr>
                <a:t>  </a:t>
              </a:r>
              <a:r>
                <a:rPr lang="de-DE" sz="2400" dirty="0" err="1" smtClean="0">
                  <a:latin typeface="Calibri" pitchFamily="34" charset="0"/>
                </a:rPr>
                <a:t>muon</a:t>
              </a:r>
              <a:r>
                <a:rPr lang="de-DE" sz="2400" dirty="0" smtClean="0">
                  <a:latin typeface="Calibri" pitchFamily="34" charset="0"/>
                </a:rPr>
                <a:t> </a:t>
              </a:r>
              <a:r>
                <a:rPr lang="de-DE" sz="2400" dirty="0" err="1" smtClean="0">
                  <a:latin typeface="Calibri" pitchFamily="34" charset="0"/>
                </a:rPr>
                <a:t>bundle</a:t>
              </a:r>
              <a:r>
                <a:rPr lang="de-DE" sz="2400" dirty="0" smtClean="0">
                  <a:latin typeface="Calibri" pitchFamily="34" charset="0"/>
                </a:rPr>
                <a:t>: E ~ 10</a:t>
              </a:r>
              <a:r>
                <a:rPr lang="de-DE" sz="2400" baseline="30000" dirty="0" smtClean="0">
                  <a:latin typeface="Calibri" pitchFamily="34" charset="0"/>
                </a:rPr>
                <a:t>16</a:t>
              </a:r>
              <a:r>
                <a:rPr lang="de-DE" sz="2400" dirty="0" smtClean="0">
                  <a:latin typeface="Calibri" pitchFamily="34" charset="0"/>
                </a:rPr>
                <a:t> eV</a:t>
              </a:r>
              <a:endParaRPr lang="de-DE" sz="2400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05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hteck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993775"/>
          </a:xfrm>
        </p:spPr>
        <p:txBody>
          <a:bodyPr/>
          <a:lstStyle/>
          <a:p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Waxman-Bahcall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limit</a:t>
            </a: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9140" name="Textfeld 4"/>
          <p:cNvSpPr txBox="1">
            <a:spLocks noChangeArrowheads="1"/>
          </p:cNvSpPr>
          <p:nvPr/>
        </p:nvSpPr>
        <p:spPr bwMode="auto">
          <a:xfrm>
            <a:off x="539750" y="1124744"/>
            <a:ext cx="7968848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b="1" dirty="0" err="1" smtClean="0"/>
              <a:t>Idea</a:t>
            </a:r>
            <a:r>
              <a:rPr lang="de-DE" dirty="0" smtClean="0"/>
              <a:t>:  </a:t>
            </a:r>
            <a:r>
              <a:rPr lang="de-DE" dirty="0" err="1" smtClean="0"/>
              <a:t>constrain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neutrino</a:t>
            </a:r>
            <a:r>
              <a:rPr lang="de-DE" dirty="0" smtClean="0"/>
              <a:t> </a:t>
            </a:r>
            <a:r>
              <a:rPr lang="de-DE" dirty="0" err="1" smtClean="0"/>
              <a:t>flux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extragalactic</a:t>
            </a:r>
            <a:r>
              <a:rPr lang="de-DE" dirty="0" smtClean="0"/>
              <a:t> </a:t>
            </a:r>
            <a:r>
              <a:rPr lang="de-DE" dirty="0" err="1" smtClean="0"/>
              <a:t>cosmic</a:t>
            </a:r>
            <a:r>
              <a:rPr lang="de-DE" dirty="0" smtClean="0"/>
              <a:t> 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intensity</a:t>
            </a:r>
            <a:endParaRPr lang="de-DE" dirty="0" smtClean="0"/>
          </a:p>
          <a:p>
            <a:pPr eaLnBrk="1" hangingPunct="1">
              <a:defRPr/>
            </a:pPr>
            <a:r>
              <a:rPr lang="de-DE" dirty="0"/>
              <a:t> </a:t>
            </a:r>
            <a:r>
              <a:rPr lang="de-DE" dirty="0" smtClean="0"/>
              <a:t>         → </a:t>
            </a:r>
            <a:r>
              <a:rPr lang="de-DE" dirty="0" err="1" smtClean="0"/>
              <a:t>neutrinos</a:t>
            </a:r>
            <a:r>
              <a:rPr lang="de-DE" dirty="0" smtClean="0"/>
              <a:t> must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created</a:t>
            </a:r>
            <a:r>
              <a:rPr lang="de-DE" dirty="0" smtClean="0"/>
              <a:t>  in „</a:t>
            </a:r>
            <a:r>
              <a:rPr lang="de-DE" dirty="0" err="1" smtClean="0"/>
              <a:t>cosmic</a:t>
            </a:r>
            <a:r>
              <a:rPr lang="de-DE" dirty="0" smtClean="0"/>
              <a:t> </a:t>
            </a:r>
            <a:r>
              <a:rPr lang="de-DE" dirty="0" err="1" smtClean="0"/>
              <a:t>ray</a:t>
            </a:r>
            <a:r>
              <a:rPr lang="de-DE" dirty="0" smtClean="0"/>
              <a:t> beam </a:t>
            </a:r>
            <a:r>
              <a:rPr lang="de-DE" dirty="0" err="1" smtClean="0"/>
              <a:t>dumps</a:t>
            </a:r>
            <a:r>
              <a:rPr lang="de-DE" dirty="0" smtClean="0"/>
              <a:t>“</a:t>
            </a:r>
          </a:p>
        </p:txBody>
      </p:sp>
      <p:pic>
        <p:nvPicPr>
          <p:cNvPr id="29700" name="Bild 6" descr="au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0575"/>
            <a:ext cx="36004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" y="1796509"/>
            <a:ext cx="3978194" cy="2736850"/>
          </a:xfrm>
          <a:prstGeom prst="rect">
            <a:avLst/>
          </a:prstGeom>
        </p:spPr>
      </p:pic>
      <p:sp>
        <p:nvSpPr>
          <p:cNvPr id="29701" name="Linie 7"/>
          <p:cNvSpPr>
            <a:spLocks noChangeShapeType="1"/>
          </p:cNvSpPr>
          <p:nvPr/>
        </p:nvSpPr>
        <p:spPr bwMode="auto">
          <a:xfrm>
            <a:off x="1963943" y="3164934"/>
            <a:ext cx="1383921" cy="0"/>
          </a:xfrm>
          <a:prstGeom prst="line">
            <a:avLst/>
          </a:prstGeom>
          <a:noFill/>
          <a:ln w="9525">
            <a:solidFill>
              <a:srgbClr val="FF9933"/>
            </a:solidFill>
            <a:round/>
            <a:headEnd type="triangle" w="med" len="med"/>
            <a:tailEnd type="triangle" w="med" len="med"/>
          </a:ln>
          <a:effectLst>
            <a:outerShdw dist="17961" dir="2700000" algn="ctr" rotWithShape="0">
              <a:srgbClr val="995C1F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836810" y="2874422"/>
            <a:ext cx="1583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Extragalactic</a:t>
            </a:r>
            <a:r>
              <a:rPr lang="de-DE" sz="1600" dirty="0" smtClean="0"/>
              <a:t> </a:t>
            </a:r>
            <a:r>
              <a:rPr lang="de-DE" sz="1600" dirty="0" err="1" smtClean="0"/>
              <a:t>flux</a:t>
            </a:r>
            <a:endParaRPr lang="de-DE" sz="16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684" y="1916832"/>
            <a:ext cx="4742125" cy="355714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452320" y="3645024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6732240" y="4509120"/>
            <a:ext cx="1928733" cy="369332"/>
            <a:chOff x="6732240" y="4509120"/>
            <a:chExt cx="1928733" cy="369332"/>
          </a:xfrm>
        </p:grpSpPr>
        <p:sp>
          <p:nvSpPr>
            <p:cNvPr id="20" name="Linie 5"/>
            <p:cNvSpPr>
              <a:spLocks noChangeShapeType="1"/>
            </p:cNvSpPr>
            <p:nvPr/>
          </p:nvSpPr>
          <p:spPr bwMode="auto">
            <a:xfrm>
              <a:off x="7380312" y="4509120"/>
              <a:ext cx="936625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17961" dir="2700000" algn="ctr" rotWithShape="0">
                <a:srgbClr val="995C1F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6732240" y="4509120"/>
              <a:ext cx="1928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FF0000"/>
                  </a:solidFill>
                </a:rPr>
                <a:t>IceCube</a:t>
              </a:r>
              <a:r>
                <a:rPr lang="de-DE" dirty="0" smtClean="0"/>
                <a:t> </a:t>
              </a:r>
              <a:r>
                <a:rPr lang="de-DE" dirty="0" err="1" smtClean="0">
                  <a:solidFill>
                    <a:srgbClr val="FF0000"/>
                  </a:solidFill>
                </a:rPr>
                <a:t>sensitivity</a:t>
              </a:r>
              <a:endParaRPr lang="de-DE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Rechteck 7"/>
          <p:cNvSpPr/>
          <p:nvPr/>
        </p:nvSpPr>
        <p:spPr>
          <a:xfrm>
            <a:off x="7524328" y="4293096"/>
            <a:ext cx="64807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uppieren 4"/>
          <p:cNvGrpSpPr/>
          <p:nvPr/>
        </p:nvGrpSpPr>
        <p:grpSpPr>
          <a:xfrm>
            <a:off x="251520" y="3995772"/>
            <a:ext cx="8065417" cy="2473429"/>
            <a:chOff x="251520" y="3995772"/>
            <a:chExt cx="8065417" cy="2473429"/>
          </a:xfrm>
        </p:grpSpPr>
        <p:grpSp>
          <p:nvGrpSpPr>
            <p:cNvPr id="2" name="Gruppieren 1"/>
            <p:cNvGrpSpPr/>
            <p:nvPr/>
          </p:nvGrpSpPr>
          <p:grpSpPr>
            <a:xfrm>
              <a:off x="251520" y="4221088"/>
              <a:ext cx="8065417" cy="2248113"/>
              <a:chOff x="251520" y="4221088"/>
              <a:chExt cx="8065417" cy="2248113"/>
            </a:xfrm>
          </p:grpSpPr>
          <p:sp>
            <p:nvSpPr>
              <p:cNvPr id="219149" name="Textfeld 13"/>
              <p:cNvSpPr txBox="1">
                <a:spLocks noChangeArrowheads="1"/>
              </p:cNvSpPr>
              <p:nvPr/>
            </p:nvSpPr>
            <p:spPr bwMode="auto">
              <a:xfrm>
                <a:off x="251520" y="4714875"/>
                <a:ext cx="3854197" cy="1754326"/>
              </a:xfrm>
              <a:prstGeom prst="rect">
                <a:avLst/>
              </a:prstGeom>
              <a:noFill/>
              <a:ln>
                <a:noFill/>
              </a:ln>
              <a:effectLst>
                <a:prstShdw prst="shdw17" dist="17961" dir="2700000">
                  <a:schemeClr val="accent1">
                    <a:gamma/>
                    <a:shade val="60000"/>
                    <a:invGamma/>
                  </a:schemeClr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  <a:defRPr/>
                </a:pPr>
                <a:r>
                  <a:rPr lang="de-DE" dirty="0" err="1"/>
                  <a:t>Assume</a:t>
                </a:r>
                <a:r>
                  <a:rPr lang="de-DE" dirty="0"/>
                  <a:t> </a:t>
                </a:r>
                <a:r>
                  <a:rPr lang="de-DE" dirty="0" smtClean="0"/>
                  <a:t> </a:t>
                </a:r>
                <a:r>
                  <a:rPr lang="de-DE" b="1" dirty="0"/>
                  <a:t>p</a:t>
                </a:r>
                <a:r>
                  <a:rPr lang="de-DE" b="1" dirty="0">
                    <a:sym typeface="Symbol" pitchFamily="18" charset="2"/>
                  </a:rPr>
                  <a:t></a:t>
                </a:r>
                <a:r>
                  <a:rPr lang="de-DE" dirty="0">
                    <a:sym typeface="Symbol" pitchFamily="18" charset="2"/>
                  </a:rPr>
                  <a:t> (</a:t>
                </a:r>
                <a:r>
                  <a:rPr lang="de-DE" dirty="0" err="1">
                    <a:sym typeface="Symbol" pitchFamily="18" charset="2"/>
                  </a:rPr>
                  <a:t>and</a:t>
                </a:r>
                <a:r>
                  <a:rPr lang="de-DE" dirty="0">
                    <a:sym typeface="Symbol" pitchFamily="18" charset="2"/>
                  </a:rPr>
                  <a:t> pp, </a:t>
                </a:r>
                <a:r>
                  <a:rPr lang="de-DE" dirty="0" err="1">
                    <a:sym typeface="Symbol" pitchFamily="18" charset="2"/>
                  </a:rPr>
                  <a:t>pn</a:t>
                </a:r>
                <a:r>
                  <a:rPr lang="de-DE" dirty="0">
                    <a:sym typeface="Symbol" pitchFamily="18" charset="2"/>
                  </a:rPr>
                  <a:t>) </a:t>
                </a:r>
                <a:r>
                  <a:rPr lang="de-DE" dirty="0" err="1">
                    <a:sym typeface="Symbol" pitchFamily="18" charset="2"/>
                  </a:rPr>
                  <a:t>interaction</a:t>
                </a:r>
                <a:r>
                  <a:rPr lang="de-DE" dirty="0">
                    <a:sym typeface="Symbol" pitchFamily="18" charset="2"/>
                  </a:rPr>
                  <a:t> </a:t>
                </a:r>
                <a:endParaRPr lang="de-DE" dirty="0" smtClean="0">
                  <a:sym typeface="Symbol" pitchFamily="18" charset="2"/>
                </a:endParaRPr>
              </a:p>
              <a:p>
                <a:pPr>
                  <a:defRPr/>
                </a:pPr>
                <a:r>
                  <a:rPr lang="de-DE" dirty="0" smtClean="0">
                    <a:sym typeface="Symbol" pitchFamily="18" charset="2"/>
                  </a:rPr>
                  <a:t>      in </a:t>
                </a:r>
                <a:r>
                  <a:rPr lang="de-DE" dirty="0" err="1" smtClean="0">
                    <a:sym typeface="Symbol" pitchFamily="18" charset="2"/>
                  </a:rPr>
                  <a:t>surrounding</a:t>
                </a:r>
                <a:r>
                  <a:rPr lang="de-DE" dirty="0" smtClean="0">
                    <a:sym typeface="Symbol" pitchFamily="18" charset="2"/>
                  </a:rPr>
                  <a:t> material</a:t>
                </a:r>
                <a:endParaRPr lang="de-DE" dirty="0">
                  <a:sym typeface="Symbol" pitchFamily="18" charset="2"/>
                </a:endParaRPr>
              </a:p>
              <a:p>
                <a:pPr marL="742950" lvl="1" indent="-285750">
                  <a:buFont typeface="Symbol"/>
                  <a:buChar char="®"/>
                  <a:defRPr/>
                </a:pPr>
                <a:r>
                  <a:rPr lang="de-DE" b="1" dirty="0" err="1" smtClean="0">
                    <a:sym typeface="Symbol" pitchFamily="18" charset="2"/>
                  </a:rPr>
                  <a:t>pions</a:t>
                </a:r>
                <a:r>
                  <a:rPr lang="de-DE" b="1" dirty="0" smtClean="0">
                    <a:sym typeface="Symbol" pitchFamily="18" charset="2"/>
                  </a:rPr>
                  <a:t> </a:t>
                </a:r>
                <a:r>
                  <a:rPr lang="de-DE" b="1" dirty="0" err="1">
                    <a:sym typeface="Symbol" pitchFamily="18" charset="2"/>
                  </a:rPr>
                  <a:t>and</a:t>
                </a:r>
                <a:r>
                  <a:rPr lang="de-DE" b="1" dirty="0">
                    <a:sym typeface="Symbol" pitchFamily="18" charset="2"/>
                  </a:rPr>
                  <a:t> </a:t>
                </a:r>
                <a:r>
                  <a:rPr lang="de-DE" b="1" dirty="0" err="1">
                    <a:sym typeface="Symbol" pitchFamily="18" charset="2"/>
                  </a:rPr>
                  <a:t>kaons</a:t>
                </a:r>
                <a:r>
                  <a:rPr lang="de-DE" b="1" dirty="0">
                    <a:sym typeface="Symbol" pitchFamily="18" charset="2"/>
                  </a:rPr>
                  <a:t>  </a:t>
                </a:r>
                <a:r>
                  <a:rPr lang="de-DE" b="1" dirty="0" err="1">
                    <a:sym typeface="Symbol" pitchFamily="18" charset="2"/>
                  </a:rPr>
                  <a:t>neutrinos</a:t>
                </a:r>
                <a:r>
                  <a:rPr lang="de-DE" dirty="0"/>
                  <a:t> </a:t>
                </a:r>
                <a:endParaRPr lang="de-DE" dirty="0" smtClean="0"/>
              </a:p>
              <a:p>
                <a:pPr marL="285750" indent="-285750">
                  <a:buFont typeface="Arial" pitchFamily="34" charset="0"/>
                  <a:buChar char="•"/>
                  <a:defRPr/>
                </a:pPr>
                <a:r>
                  <a:rPr lang="de-DE" dirty="0" err="1" smtClean="0"/>
                  <a:t>Assume</a:t>
                </a:r>
                <a:r>
                  <a:rPr lang="de-DE" dirty="0" smtClean="0"/>
                  <a:t> „</a:t>
                </a:r>
                <a:r>
                  <a:rPr lang="de-DE" dirty="0" err="1" smtClean="0"/>
                  <a:t>optically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thin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sources</a:t>
                </a:r>
                <a:r>
                  <a:rPr lang="de-DE" dirty="0" smtClean="0"/>
                  <a:t>“</a:t>
                </a:r>
              </a:p>
              <a:p>
                <a:pPr marL="285750" indent="-285750">
                  <a:buFont typeface="Arial" pitchFamily="34" charset="0"/>
                  <a:buChar char="•"/>
                  <a:defRPr/>
                </a:pPr>
                <a:r>
                  <a:rPr lang="de-DE" dirty="0" err="1" smtClean="0"/>
                  <a:t>Extrapolate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lower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energy</a:t>
                </a:r>
                <a:endParaRPr lang="de-DE" dirty="0"/>
              </a:p>
              <a:p>
                <a:pPr>
                  <a:defRPr/>
                </a:pPr>
                <a:r>
                  <a:rPr lang="de-DE" dirty="0" smtClean="0"/>
                  <a:t>      </a:t>
                </a:r>
                <a:r>
                  <a:rPr lang="de-DE" dirty="0" err="1" smtClean="0"/>
                  <a:t>assuming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flux</a:t>
                </a:r>
                <a:r>
                  <a:rPr lang="de-DE" dirty="0" smtClean="0"/>
                  <a:t> ~ 1/E</a:t>
                </a:r>
                <a:r>
                  <a:rPr lang="de-DE" baseline="30000" dirty="0" smtClean="0"/>
                  <a:t>2</a:t>
                </a:r>
                <a:endParaRPr lang="de-DE" baseline="30000" dirty="0"/>
              </a:p>
            </p:txBody>
          </p:sp>
          <p:sp>
            <p:nvSpPr>
              <p:cNvPr id="17" name="Linie 5"/>
              <p:cNvSpPr>
                <a:spLocks noChangeShapeType="1"/>
              </p:cNvSpPr>
              <p:nvPr/>
            </p:nvSpPr>
            <p:spPr bwMode="auto">
              <a:xfrm>
                <a:off x="7380312" y="4221088"/>
                <a:ext cx="936625" cy="0"/>
              </a:xfrm>
              <a:prstGeom prst="line">
                <a:avLst/>
              </a:prstGeom>
              <a:noFill/>
              <a:ln w="76200">
                <a:solidFill>
                  <a:srgbClr val="FF9933"/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995C1F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cxnSp>
            <p:nvCxnSpPr>
              <p:cNvPr id="6" name="Gerade Verbindung mit Pfeil 5"/>
              <p:cNvCxnSpPr/>
              <p:nvPr/>
            </p:nvCxnSpPr>
            <p:spPr>
              <a:xfrm flipV="1">
                <a:off x="3419872" y="4365104"/>
                <a:ext cx="3960440" cy="1800200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feld 22"/>
            <p:cNvSpPr txBox="1"/>
            <p:nvPr/>
          </p:nvSpPr>
          <p:spPr>
            <a:xfrm>
              <a:off x="5411503" y="3995772"/>
              <a:ext cx="196880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C00000"/>
                  </a:solidFill>
                </a:rPr>
                <a:t>WB </a:t>
              </a:r>
              <a:r>
                <a:rPr lang="de-DE" dirty="0" err="1" smtClean="0">
                  <a:solidFill>
                    <a:srgbClr val="C00000"/>
                  </a:solidFill>
                </a:rPr>
                <a:t>upper</a:t>
              </a:r>
              <a:r>
                <a:rPr lang="de-DE" dirty="0" smtClean="0">
                  <a:solidFill>
                    <a:srgbClr val="C00000"/>
                  </a:solidFill>
                </a:rPr>
                <a:t>  </a:t>
              </a:r>
              <a:r>
                <a:rPr lang="de-DE" dirty="0" err="1" smtClean="0">
                  <a:solidFill>
                    <a:srgbClr val="C00000"/>
                  </a:solidFill>
                </a:rPr>
                <a:t>limit</a:t>
              </a:r>
              <a:r>
                <a:rPr lang="de-DE" dirty="0" smtClean="0">
                  <a:solidFill>
                    <a:srgbClr val="C00000"/>
                  </a:solidFill>
                </a:rPr>
                <a:t> (</a:t>
              </a:r>
              <a:r>
                <a:rPr lang="de-DE" dirty="0" smtClean="0">
                  <a:solidFill>
                    <a:srgbClr val="C00000"/>
                  </a:solidFill>
                  <a:sym typeface="Symbol"/>
                </a:rPr>
                <a:t>)</a:t>
              </a:r>
              <a:endParaRPr lang="de-DE" dirty="0">
                <a:solidFill>
                  <a:srgbClr val="C00000"/>
                </a:solidFill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4967428" y="5593265"/>
            <a:ext cx="3515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… </a:t>
            </a:r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assumptions</a:t>
            </a:r>
            <a:r>
              <a:rPr lang="de-DE" dirty="0" smtClean="0"/>
              <a:t> …</a:t>
            </a:r>
          </a:p>
          <a:p>
            <a:r>
              <a:rPr lang="de-DE" dirty="0"/>
              <a:t> </a:t>
            </a:r>
            <a:r>
              <a:rPr lang="de-DE" dirty="0" smtClean="0"/>
              <a:t>   WB: </a:t>
            </a:r>
            <a:r>
              <a:rPr lang="de-DE" dirty="0" err="1" smtClean="0"/>
              <a:t>expect</a:t>
            </a:r>
            <a:r>
              <a:rPr lang="de-DE" dirty="0" smtClean="0"/>
              <a:t>  </a:t>
            </a:r>
            <a:r>
              <a:rPr lang="de-DE" dirty="0" err="1" smtClean="0"/>
              <a:t>flux</a:t>
            </a:r>
            <a:r>
              <a:rPr lang="de-DE" dirty="0" smtClean="0"/>
              <a:t> 1/5?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032987" y="6505286"/>
            <a:ext cx="666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>
                <a:solidFill>
                  <a:srgbClr val="0000FF"/>
                </a:solidFill>
              </a:rPr>
              <a:t>… </a:t>
            </a:r>
            <a:r>
              <a:rPr lang="de-DE" i="1" dirty="0" err="1" smtClean="0">
                <a:solidFill>
                  <a:srgbClr val="0000FF"/>
                </a:solidFill>
              </a:rPr>
              <a:t>there</a:t>
            </a:r>
            <a:r>
              <a:rPr lang="de-DE" i="1" dirty="0" smtClean="0">
                <a:solidFill>
                  <a:srgbClr val="0000FF"/>
                </a:solidFill>
              </a:rPr>
              <a:t> </a:t>
            </a:r>
            <a:r>
              <a:rPr lang="de-DE" i="1" dirty="0" err="1">
                <a:solidFill>
                  <a:srgbClr val="0000FF"/>
                </a:solidFill>
              </a:rPr>
              <a:t>are</a:t>
            </a:r>
            <a:r>
              <a:rPr lang="de-DE" i="1" dirty="0">
                <a:solidFill>
                  <a:srgbClr val="0000FF"/>
                </a:solidFill>
              </a:rPr>
              <a:t> </a:t>
            </a:r>
            <a:r>
              <a:rPr lang="de-DE" i="1" dirty="0" smtClean="0">
                <a:solidFill>
                  <a:srgbClr val="0000FF"/>
                </a:solidFill>
              </a:rPr>
              <a:t>also </a:t>
            </a:r>
            <a:r>
              <a:rPr lang="de-DE" i="1" dirty="0" err="1" smtClean="0">
                <a:solidFill>
                  <a:srgbClr val="0000FF"/>
                </a:solidFill>
              </a:rPr>
              <a:t>many</a:t>
            </a:r>
            <a:r>
              <a:rPr lang="de-DE" i="1" dirty="0" smtClean="0">
                <a:solidFill>
                  <a:srgbClr val="0000FF"/>
                </a:solidFill>
              </a:rPr>
              <a:t> </a:t>
            </a:r>
            <a:r>
              <a:rPr lang="de-DE" i="1" dirty="0" err="1">
                <a:solidFill>
                  <a:srgbClr val="0000FF"/>
                </a:solidFill>
              </a:rPr>
              <a:t>specific</a:t>
            </a:r>
            <a:r>
              <a:rPr lang="de-DE" i="1" dirty="0">
                <a:solidFill>
                  <a:srgbClr val="0000FF"/>
                </a:solidFill>
              </a:rPr>
              <a:t> </a:t>
            </a:r>
            <a:r>
              <a:rPr lang="de-DE" i="1" dirty="0" err="1" smtClean="0">
                <a:solidFill>
                  <a:srgbClr val="0000FF"/>
                </a:solidFill>
              </a:rPr>
              <a:t>models</a:t>
            </a:r>
            <a:r>
              <a:rPr lang="de-DE" i="1" dirty="0" smtClean="0">
                <a:solidFill>
                  <a:srgbClr val="0000FF"/>
                </a:solidFill>
              </a:rPr>
              <a:t> (AGN, GRB, </a:t>
            </a:r>
            <a:r>
              <a:rPr lang="de-DE" i="1" dirty="0" err="1" smtClean="0">
                <a:solidFill>
                  <a:srgbClr val="0000FF"/>
                </a:solidFill>
              </a:rPr>
              <a:t>galactic</a:t>
            </a:r>
            <a:r>
              <a:rPr lang="de-DE" i="1" dirty="0" smtClean="0">
                <a:solidFill>
                  <a:srgbClr val="0000FF"/>
                </a:solidFill>
              </a:rPr>
              <a:t> </a:t>
            </a:r>
            <a:r>
              <a:rPr lang="de-DE" i="1" dirty="0" err="1" smtClean="0">
                <a:solidFill>
                  <a:srgbClr val="0000FF"/>
                </a:solidFill>
              </a:rPr>
              <a:t>sources</a:t>
            </a:r>
            <a:r>
              <a:rPr lang="de-DE" i="1" dirty="0" smtClean="0">
                <a:solidFill>
                  <a:srgbClr val="0000FF"/>
                </a:solidFill>
              </a:rPr>
              <a:t> …)</a:t>
            </a:r>
            <a:endParaRPr lang="de-DE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IceCube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sky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map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(50%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detector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4276" name="Picture 4" descr="IC40_Fix_skymap_superfine_eventsoverlay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4389438"/>
          </a:xfrm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3662363" cy="238442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8" name="Line 6"/>
          <p:cNvSpPr>
            <a:spLocks noChangeShapeType="1"/>
          </p:cNvSpPr>
          <p:nvPr/>
        </p:nvSpPr>
        <p:spPr bwMode="auto">
          <a:xfrm flipV="1">
            <a:off x="3429000" y="3200400"/>
            <a:ext cx="2057400" cy="1066800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4067944" y="5589240"/>
            <a:ext cx="397397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000" dirty="0"/>
              <a:t>„hottest </a:t>
            </a:r>
            <a:r>
              <a:rPr lang="de-DE" sz="2000" dirty="0" err="1"/>
              <a:t>spot</a:t>
            </a:r>
            <a:r>
              <a:rPr lang="de-DE" sz="2000" dirty="0"/>
              <a:t>“ – post-trial </a:t>
            </a:r>
            <a:r>
              <a:rPr lang="de-DE" sz="2000" dirty="0" err="1"/>
              <a:t>value</a:t>
            </a:r>
            <a:r>
              <a:rPr lang="de-DE" sz="2000" dirty="0"/>
              <a:t> 18</a:t>
            </a:r>
            <a:r>
              <a:rPr lang="de-DE" sz="2000" dirty="0" smtClean="0"/>
              <a:t>%</a:t>
            </a:r>
          </a:p>
          <a:p>
            <a:pPr algn="ctr"/>
            <a:endParaRPr lang="de-DE" sz="2000" dirty="0" smtClean="0"/>
          </a:p>
          <a:p>
            <a:pPr algn="ctr"/>
            <a:r>
              <a:rPr lang="de-DE" sz="2000" b="1" dirty="0" err="1"/>
              <a:t>n</a:t>
            </a:r>
            <a:r>
              <a:rPr lang="de-DE" sz="2000" b="1" dirty="0" err="1" smtClean="0"/>
              <a:t>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discovery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yet</a:t>
            </a:r>
            <a:r>
              <a:rPr lang="de-DE" sz="2000" b="1" dirty="0" smtClean="0"/>
              <a:t> !</a:t>
            </a:r>
            <a:endParaRPr lang="en-US" sz="2000" b="1" dirty="0"/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762000" y="1143000"/>
            <a:ext cx="802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/>
              <a:t>              Live time 375 </a:t>
            </a:r>
            <a:r>
              <a:rPr lang="de-DE" dirty="0" err="1"/>
              <a:t>days</a:t>
            </a:r>
            <a:r>
              <a:rPr lang="de-DE" dirty="0"/>
              <a:t>, 14121 </a:t>
            </a:r>
            <a:r>
              <a:rPr lang="de-DE" dirty="0" err="1"/>
              <a:t>upgoing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, 22779 </a:t>
            </a:r>
            <a:r>
              <a:rPr lang="de-DE" dirty="0" err="1"/>
              <a:t>downgoing</a:t>
            </a:r>
            <a:r>
              <a:rPr lang="de-DE" dirty="0"/>
              <a:t> </a:t>
            </a:r>
            <a:r>
              <a:rPr lang="de-DE" dirty="0" err="1"/>
              <a:t>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7904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0" y="1052513"/>
            <a:ext cx="9144000" cy="5805487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22883" name="Rectangle 3"/>
          <p:cNvSpPr>
            <a:spLocks noGrp="1"/>
          </p:cNvSpPr>
          <p:nvPr>
            <p:ph type="title"/>
          </p:nvPr>
        </p:nvSpPr>
        <p:spPr>
          <a:xfrm>
            <a:off x="174340" y="116632"/>
            <a:ext cx="8795320" cy="1143000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imits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point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sources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flux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 1/E</a:t>
            </a:r>
            <a:r>
              <a:rPr lang="de-DE" baseline="30000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2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GB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7324725" y="3284538"/>
            <a:ext cx="1649413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sz="2000" b="1">
                <a:solidFill>
                  <a:srgbClr val="FF0000"/>
                </a:solidFill>
              </a:rPr>
              <a:t>Factor</a:t>
            </a:r>
          </a:p>
          <a:p>
            <a:pPr eaLnBrk="0" hangingPunct="0"/>
            <a:r>
              <a:rPr lang="de-DE" sz="2800" b="1">
                <a:solidFill>
                  <a:srgbClr val="FF0000"/>
                </a:solidFill>
              </a:rPr>
              <a:t>1000</a:t>
            </a:r>
          </a:p>
          <a:p>
            <a:pPr eaLnBrk="0" hangingPunct="0"/>
            <a:r>
              <a:rPr lang="de-DE" sz="2000" b="1">
                <a:solidFill>
                  <a:srgbClr val="FF0000"/>
                </a:solidFill>
              </a:rPr>
              <a:t>in 15 years !</a:t>
            </a:r>
            <a:endParaRPr lang="en-GB" sz="2000" b="1">
              <a:solidFill>
                <a:srgbClr val="FF0000"/>
              </a:solidFill>
            </a:endParaRPr>
          </a:p>
        </p:txBody>
      </p:sp>
      <p:sp>
        <p:nvSpPr>
          <p:cNvPr id="122886" name="Line 6"/>
          <p:cNvSpPr>
            <a:spLocks noChangeShapeType="1"/>
          </p:cNvSpPr>
          <p:nvPr/>
        </p:nvSpPr>
        <p:spPr bwMode="auto">
          <a:xfrm>
            <a:off x="7235825" y="2636838"/>
            <a:ext cx="0" cy="28083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63735"/>
            <a:ext cx="6720948" cy="49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1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5" grpId="0"/>
      <p:bldP spid="12288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27174" y="188640"/>
            <a:ext cx="8061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solidFill>
                  <a:schemeClr val="bg1">
                    <a:lumMod val="50000"/>
                  </a:schemeClr>
                </a:solidFill>
              </a:rPr>
              <a:t>Complementarity</a:t>
            </a:r>
            <a:r>
              <a:rPr lang="de-DE" sz="3600" dirty="0" smtClean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de-DE" sz="3600" dirty="0" err="1" smtClean="0">
                <a:solidFill>
                  <a:schemeClr val="bg1">
                    <a:lumMod val="50000"/>
                  </a:schemeClr>
                </a:solidFill>
              </a:rPr>
              <a:t>dark</a:t>
            </a:r>
            <a:r>
              <a:rPr lang="de-DE" sz="3600" dirty="0" smtClean="0">
                <a:solidFill>
                  <a:schemeClr val="bg1">
                    <a:lumMod val="50000"/>
                  </a:schemeClr>
                </a:solidFill>
              </a:rPr>
              <a:t> matter </a:t>
            </a:r>
            <a:r>
              <a:rPr lang="de-DE" sz="3600" dirty="0" err="1" smtClean="0">
                <a:solidFill>
                  <a:schemeClr val="bg1">
                    <a:lumMod val="50000"/>
                  </a:schemeClr>
                </a:solidFill>
              </a:rPr>
              <a:t>searches</a:t>
            </a:r>
            <a:endParaRPr lang="de-DE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darkmattermetho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248472"/>
            <a:ext cx="3960440" cy="42060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306055" y="2020198"/>
            <a:ext cx="167674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/>
              <a:t>d</a:t>
            </a:r>
            <a:r>
              <a:rPr lang="de-DE" dirty="0" err="1" smtClean="0"/>
              <a:t>irect</a:t>
            </a:r>
            <a:r>
              <a:rPr lang="de-DE" dirty="0" smtClean="0"/>
              <a:t> </a:t>
            </a:r>
            <a:r>
              <a:rPr lang="de-DE" dirty="0" err="1" smtClean="0"/>
              <a:t>detection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306055" y="3166828"/>
            <a:ext cx="185146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indirect</a:t>
            </a:r>
            <a:r>
              <a:rPr lang="de-DE" dirty="0" smtClean="0"/>
              <a:t> </a:t>
            </a:r>
            <a:r>
              <a:rPr lang="de-DE" dirty="0" err="1" smtClean="0"/>
              <a:t>detection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1650152" y="5071730"/>
            <a:ext cx="261988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LHC </a:t>
            </a:r>
            <a:r>
              <a:rPr lang="de-DE" dirty="0" err="1" smtClean="0"/>
              <a:t>collider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240957" y="5666646"/>
            <a:ext cx="55455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000" dirty="0" err="1" smtClean="0"/>
              <a:t>Direct</a:t>
            </a:r>
            <a:r>
              <a:rPr lang="de-DE" sz="2000" dirty="0" smtClean="0"/>
              <a:t> </a:t>
            </a:r>
            <a:r>
              <a:rPr lang="de-DE" sz="2000" dirty="0" err="1" smtClean="0"/>
              <a:t>searches</a:t>
            </a:r>
            <a:r>
              <a:rPr lang="de-DE" sz="2000" dirty="0" smtClean="0"/>
              <a:t> </a:t>
            </a:r>
            <a:r>
              <a:rPr lang="de-DE" sz="2000" dirty="0" err="1" smtClean="0"/>
              <a:t>profit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/>
              <a:t>coherent</a:t>
            </a:r>
            <a:r>
              <a:rPr lang="de-DE" sz="2000" dirty="0" smtClean="0"/>
              <a:t> </a:t>
            </a:r>
          </a:p>
          <a:p>
            <a:r>
              <a:rPr lang="de-DE" sz="2000" dirty="0" smtClean="0"/>
              <a:t>       </a:t>
            </a:r>
            <a:r>
              <a:rPr lang="de-DE" sz="2000" dirty="0" err="1" smtClean="0"/>
              <a:t>interaction</a:t>
            </a:r>
            <a:r>
              <a:rPr lang="de-DE" sz="2000" dirty="0" smtClean="0"/>
              <a:t> on </a:t>
            </a:r>
            <a:r>
              <a:rPr lang="de-DE" sz="2000" dirty="0" err="1" smtClean="0"/>
              <a:t>nucleon</a:t>
            </a:r>
            <a:r>
              <a:rPr lang="de-DE" sz="2000" dirty="0" smtClean="0"/>
              <a:t> (</a:t>
            </a:r>
            <a:r>
              <a:rPr lang="de-DE" sz="2000" dirty="0" smtClean="0">
                <a:sym typeface="Symbol"/>
              </a:rPr>
              <a:t> A</a:t>
            </a:r>
            <a:r>
              <a:rPr lang="de-DE" sz="2000" baseline="30000" dirty="0" smtClean="0">
                <a:sym typeface="Symbol"/>
              </a:rPr>
              <a:t>2</a:t>
            </a:r>
            <a:r>
              <a:rPr lang="de-DE" sz="2000" dirty="0" smtClean="0">
                <a:sym typeface="Symbol"/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dirty="0" smtClean="0">
                <a:sym typeface="Symbol"/>
              </a:rPr>
              <a:t> </a:t>
            </a:r>
            <a:r>
              <a:rPr lang="de-DE" sz="2000" dirty="0" err="1" smtClean="0">
                <a:sym typeface="Symbol"/>
              </a:rPr>
              <a:t>telescopes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profit</a:t>
            </a:r>
            <a:r>
              <a:rPr lang="de-DE" sz="2000" dirty="0" smtClean="0">
                <a:sym typeface="Symbol"/>
              </a:rPr>
              <a:t>  </a:t>
            </a:r>
            <a:r>
              <a:rPr lang="de-DE" sz="2000" dirty="0" err="1" smtClean="0">
                <a:sym typeface="Symbol"/>
              </a:rPr>
              <a:t>from</a:t>
            </a:r>
            <a:r>
              <a:rPr lang="de-DE" sz="2000" dirty="0" smtClean="0">
                <a:sym typeface="Symbol"/>
              </a:rPr>
              <a:t> large </a:t>
            </a:r>
            <a:r>
              <a:rPr lang="de-DE" sz="2000" dirty="0" err="1" smtClean="0">
                <a:sym typeface="Symbol"/>
              </a:rPr>
              <a:t>detection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volume</a:t>
            </a:r>
            <a:endParaRPr lang="de-DE" sz="2000" dirty="0" smtClean="0">
              <a:sym typeface="Symbol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5065868" y="1052736"/>
            <a:ext cx="3788715" cy="5038819"/>
            <a:chOff x="5065868" y="1052736"/>
            <a:chExt cx="3788715" cy="5038819"/>
          </a:xfrm>
        </p:grpSpPr>
        <p:sp>
          <p:nvSpPr>
            <p:cNvPr id="8" name="Textfeld 7"/>
            <p:cNvSpPr txBox="1"/>
            <p:nvPr/>
          </p:nvSpPr>
          <p:spPr>
            <a:xfrm rot="16200000">
              <a:off x="3448539" y="2670065"/>
              <a:ext cx="3603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/>
                <a:t>spin</a:t>
              </a:r>
              <a:r>
                <a:rPr lang="de-DE" dirty="0" smtClean="0"/>
                <a:t>-</a:t>
              </a:r>
              <a:r>
                <a:rPr lang="de-DE" b="1" dirty="0" smtClean="0"/>
                <a:t>in</a:t>
              </a:r>
              <a:r>
                <a:rPr lang="de-DE" dirty="0" smtClean="0"/>
                <a:t>dependent </a:t>
              </a:r>
              <a:r>
                <a:rPr lang="de-DE" dirty="0" err="1" smtClean="0"/>
                <a:t>cross</a:t>
              </a:r>
              <a:r>
                <a:rPr lang="de-DE" dirty="0" smtClean="0"/>
                <a:t> </a:t>
              </a:r>
              <a:r>
                <a:rPr lang="de-DE" dirty="0" err="1" smtClean="0"/>
                <a:t>section</a:t>
              </a:r>
              <a:endParaRPr lang="de-DE" dirty="0"/>
            </a:p>
          </p:txBody>
        </p:sp>
        <p:grpSp>
          <p:nvGrpSpPr>
            <p:cNvPr id="3" name="Gruppieren 2"/>
            <p:cNvGrpSpPr/>
            <p:nvPr/>
          </p:nvGrpSpPr>
          <p:grpSpPr>
            <a:xfrm>
              <a:off x="5484024" y="1261162"/>
              <a:ext cx="3370559" cy="4830393"/>
              <a:chOff x="5484024" y="1261162"/>
              <a:chExt cx="3370559" cy="4830393"/>
            </a:xfrm>
          </p:grpSpPr>
          <p:sp>
            <p:nvSpPr>
              <p:cNvPr id="6" name="Rechteck 5"/>
              <p:cNvSpPr/>
              <p:nvPr/>
            </p:nvSpPr>
            <p:spPr>
              <a:xfrm>
                <a:off x="5508103" y="1261162"/>
                <a:ext cx="3243697" cy="34291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" name="Ellipse 6"/>
              <p:cNvSpPr/>
              <p:nvPr/>
            </p:nvSpPr>
            <p:spPr>
              <a:xfrm rot="19817039">
                <a:off x="5484024" y="2455921"/>
                <a:ext cx="3370559" cy="84177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de-DE" b="1" dirty="0" err="1" smtClean="0">
                    <a:solidFill>
                      <a:schemeClr val="tx1"/>
                    </a:solidFill>
                  </a:rPr>
                  <a:t>allowed</a:t>
                </a:r>
                <a:endParaRPr lang="de-DE" b="1" dirty="0" smtClean="0">
                  <a:solidFill>
                    <a:schemeClr val="tx1"/>
                  </a:solidFill>
                </a:endParaRPr>
              </a:p>
              <a:p>
                <a:r>
                  <a:rPr lang="de-DE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b="1" dirty="0" err="1" smtClean="0">
                    <a:solidFill>
                      <a:schemeClr val="tx1"/>
                    </a:solidFill>
                  </a:rPr>
                  <a:t>models</a:t>
                </a:r>
                <a:endParaRPr lang="de-DE" b="1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>
                <a:off x="5540011" y="4834278"/>
                <a:ext cx="32117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 smtClean="0"/>
                  <a:t>spin-dependent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cross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section</a:t>
                </a:r>
                <a:endParaRPr lang="de-DE" dirty="0"/>
              </a:p>
            </p:txBody>
          </p:sp>
          <p:sp>
            <p:nvSpPr>
              <p:cNvPr id="10" name="Rechteck 9"/>
              <p:cNvSpPr/>
              <p:nvPr/>
            </p:nvSpPr>
            <p:spPr>
              <a:xfrm>
                <a:off x="5497015" y="1261162"/>
                <a:ext cx="3254785" cy="1340868"/>
              </a:xfrm>
              <a:prstGeom prst="rect">
                <a:avLst/>
              </a:prstGeom>
              <a:solidFill>
                <a:schemeClr val="bg1">
                  <a:lumMod val="7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de-DE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Sensitivity</a:t>
                </a:r>
                <a:r>
                  <a:rPr lang="de-DE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r>
                  <a:rPr lang="de-DE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direct</a:t>
                </a:r>
                <a:r>
                  <a:rPr lang="de-DE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r>
                  <a:rPr lang="de-DE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searches</a:t>
                </a:r>
                <a:endParaRPr lang="de-DE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1" name="Rechteck 10"/>
              <p:cNvSpPr/>
              <p:nvPr/>
            </p:nvSpPr>
            <p:spPr>
              <a:xfrm>
                <a:off x="7596336" y="2602030"/>
                <a:ext cx="1155464" cy="2088232"/>
              </a:xfrm>
              <a:prstGeom prst="rect">
                <a:avLst/>
              </a:prstGeom>
              <a:solidFill>
                <a:schemeClr val="bg1">
                  <a:lumMod val="7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4" name="Gerade Verbindung 13"/>
              <p:cNvCxnSpPr/>
              <p:nvPr/>
            </p:nvCxnSpPr>
            <p:spPr>
              <a:xfrm>
                <a:off x="5540011" y="2602030"/>
                <a:ext cx="20563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15"/>
              <p:cNvCxnSpPr/>
              <p:nvPr/>
            </p:nvCxnSpPr>
            <p:spPr>
              <a:xfrm>
                <a:off x="7596336" y="2602030"/>
                <a:ext cx="0" cy="20882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hteck 16"/>
              <p:cNvSpPr/>
              <p:nvPr/>
            </p:nvSpPr>
            <p:spPr>
              <a:xfrm rot="16200000">
                <a:off x="6971372" y="3034807"/>
                <a:ext cx="29274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b="1" dirty="0" err="1">
                    <a:solidFill>
                      <a:schemeClr val="tx2">
                        <a:lumMod val="75000"/>
                      </a:schemeClr>
                    </a:solidFill>
                  </a:rPr>
                  <a:t>Sensitivity</a:t>
                </a:r>
                <a:r>
                  <a:rPr lang="de-DE" b="1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r>
                  <a:rPr lang="de-DE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IceCube</a:t>
                </a:r>
                <a:r>
                  <a:rPr lang="de-DE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(Super-K)</a:t>
                </a:r>
                <a:endParaRPr lang="de-DE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5588188" y="5445224"/>
                <a:ext cx="300588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00B050"/>
                    </a:solidFill>
                  </a:rPr>
                  <a:t>e.g. Cohen, </a:t>
                </a:r>
                <a:r>
                  <a:rPr lang="de-DE" dirty="0" err="1" smtClean="0">
                    <a:solidFill>
                      <a:srgbClr val="00B050"/>
                    </a:solidFill>
                  </a:rPr>
                  <a:t>Phalen</a:t>
                </a:r>
                <a:r>
                  <a:rPr lang="de-DE" dirty="0" smtClean="0">
                    <a:solidFill>
                      <a:srgbClr val="00B050"/>
                    </a:solidFill>
                  </a:rPr>
                  <a:t>, Pierce</a:t>
                </a:r>
              </a:p>
              <a:p>
                <a:r>
                  <a:rPr lang="de-DE" dirty="0" smtClean="0">
                    <a:solidFill>
                      <a:srgbClr val="00B050"/>
                    </a:solidFill>
                  </a:rPr>
                  <a:t>Phys. </a:t>
                </a:r>
                <a:r>
                  <a:rPr lang="de-DE" dirty="0" err="1" smtClean="0">
                    <a:solidFill>
                      <a:srgbClr val="00B050"/>
                    </a:solidFill>
                  </a:rPr>
                  <a:t>Rev</a:t>
                </a:r>
                <a:r>
                  <a:rPr lang="de-DE" dirty="0" smtClean="0">
                    <a:solidFill>
                      <a:srgbClr val="00B050"/>
                    </a:solidFill>
                  </a:rPr>
                  <a:t>. D81, 116001 (2010)</a:t>
                </a:r>
                <a:endParaRPr lang="de-DE" dirty="0">
                  <a:solidFill>
                    <a:srgbClr val="00B05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889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44921" y="1483006"/>
            <a:ext cx="7191375" cy="50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ihandform 3"/>
          <p:cNvSpPr/>
          <p:nvPr/>
        </p:nvSpPr>
        <p:spPr>
          <a:xfrm>
            <a:off x="797431" y="1483006"/>
            <a:ext cx="6343122" cy="2191407"/>
          </a:xfrm>
          <a:custGeom>
            <a:avLst/>
            <a:gdLst>
              <a:gd name="connsiteX0" fmla="*/ 78827 w 6369269"/>
              <a:gd name="connsiteY0" fmla="*/ 0 h 2191407"/>
              <a:gd name="connsiteX1" fmla="*/ 78827 w 6369269"/>
              <a:gd name="connsiteY1" fmla="*/ 0 h 2191407"/>
              <a:gd name="connsiteX2" fmla="*/ 94593 w 6369269"/>
              <a:gd name="connsiteY2" fmla="*/ 236483 h 2191407"/>
              <a:gd name="connsiteX3" fmla="*/ 110358 w 6369269"/>
              <a:gd name="connsiteY3" fmla="*/ 346841 h 2191407"/>
              <a:gd name="connsiteX4" fmla="*/ 94593 w 6369269"/>
              <a:gd name="connsiteY4" fmla="*/ 1008993 h 2191407"/>
              <a:gd name="connsiteX5" fmla="*/ 78827 w 6369269"/>
              <a:gd name="connsiteY5" fmla="*/ 1087821 h 2191407"/>
              <a:gd name="connsiteX6" fmla="*/ 63062 w 6369269"/>
              <a:gd name="connsiteY6" fmla="*/ 1182414 h 2191407"/>
              <a:gd name="connsiteX7" fmla="*/ 47296 w 6369269"/>
              <a:gd name="connsiteY7" fmla="*/ 1355835 h 2191407"/>
              <a:gd name="connsiteX8" fmla="*/ 31531 w 6369269"/>
              <a:gd name="connsiteY8" fmla="*/ 1986455 h 2191407"/>
              <a:gd name="connsiteX9" fmla="*/ 1119352 w 6369269"/>
              <a:gd name="connsiteY9" fmla="*/ 2096814 h 2191407"/>
              <a:gd name="connsiteX10" fmla="*/ 1560786 w 6369269"/>
              <a:gd name="connsiteY10" fmla="*/ 2191407 h 2191407"/>
              <a:gd name="connsiteX11" fmla="*/ 2364827 w 6369269"/>
              <a:gd name="connsiteY11" fmla="*/ 2191407 h 2191407"/>
              <a:gd name="connsiteX12" fmla="*/ 3137338 w 6369269"/>
              <a:gd name="connsiteY12" fmla="*/ 2096814 h 2191407"/>
              <a:gd name="connsiteX13" fmla="*/ 4146331 w 6369269"/>
              <a:gd name="connsiteY13" fmla="*/ 1986455 h 2191407"/>
              <a:gd name="connsiteX14" fmla="*/ 5123793 w 6369269"/>
              <a:gd name="connsiteY14" fmla="*/ 1781504 h 2191407"/>
              <a:gd name="connsiteX15" fmla="*/ 6006662 w 6369269"/>
              <a:gd name="connsiteY15" fmla="*/ 1623848 h 2191407"/>
              <a:gd name="connsiteX16" fmla="*/ 6369269 w 6369269"/>
              <a:gd name="connsiteY16" fmla="*/ 1560786 h 2191407"/>
              <a:gd name="connsiteX17" fmla="*/ 6353503 w 6369269"/>
              <a:gd name="connsiteY17" fmla="*/ 0 h 2191407"/>
              <a:gd name="connsiteX18" fmla="*/ 0 w 6369269"/>
              <a:gd name="connsiteY18" fmla="*/ 15766 h 2191407"/>
              <a:gd name="connsiteX0" fmla="*/ 47450 w 6337892"/>
              <a:gd name="connsiteY0" fmla="*/ 0 h 2191407"/>
              <a:gd name="connsiteX1" fmla="*/ 47450 w 6337892"/>
              <a:gd name="connsiteY1" fmla="*/ 0 h 2191407"/>
              <a:gd name="connsiteX2" fmla="*/ 63216 w 6337892"/>
              <a:gd name="connsiteY2" fmla="*/ 236483 h 2191407"/>
              <a:gd name="connsiteX3" fmla="*/ 78981 w 6337892"/>
              <a:gd name="connsiteY3" fmla="*/ 346841 h 2191407"/>
              <a:gd name="connsiteX4" fmla="*/ 63216 w 6337892"/>
              <a:gd name="connsiteY4" fmla="*/ 1008993 h 2191407"/>
              <a:gd name="connsiteX5" fmla="*/ 47450 w 6337892"/>
              <a:gd name="connsiteY5" fmla="*/ 1087821 h 2191407"/>
              <a:gd name="connsiteX6" fmla="*/ 31685 w 6337892"/>
              <a:gd name="connsiteY6" fmla="*/ 1182414 h 2191407"/>
              <a:gd name="connsiteX7" fmla="*/ 15919 w 6337892"/>
              <a:gd name="connsiteY7" fmla="*/ 1355835 h 2191407"/>
              <a:gd name="connsiteX8" fmla="*/ 154 w 6337892"/>
              <a:gd name="connsiteY8" fmla="*/ 1986455 h 2191407"/>
              <a:gd name="connsiteX9" fmla="*/ 1087975 w 6337892"/>
              <a:gd name="connsiteY9" fmla="*/ 2096814 h 2191407"/>
              <a:gd name="connsiteX10" fmla="*/ 1529409 w 6337892"/>
              <a:gd name="connsiteY10" fmla="*/ 2191407 h 2191407"/>
              <a:gd name="connsiteX11" fmla="*/ 2333450 w 6337892"/>
              <a:gd name="connsiteY11" fmla="*/ 2191407 h 2191407"/>
              <a:gd name="connsiteX12" fmla="*/ 3105961 w 6337892"/>
              <a:gd name="connsiteY12" fmla="*/ 2096814 h 2191407"/>
              <a:gd name="connsiteX13" fmla="*/ 4114954 w 6337892"/>
              <a:gd name="connsiteY13" fmla="*/ 1986455 h 2191407"/>
              <a:gd name="connsiteX14" fmla="*/ 5092416 w 6337892"/>
              <a:gd name="connsiteY14" fmla="*/ 1781504 h 2191407"/>
              <a:gd name="connsiteX15" fmla="*/ 5975285 w 6337892"/>
              <a:gd name="connsiteY15" fmla="*/ 1623848 h 2191407"/>
              <a:gd name="connsiteX16" fmla="*/ 6337892 w 6337892"/>
              <a:gd name="connsiteY16" fmla="*/ 1560786 h 2191407"/>
              <a:gd name="connsiteX17" fmla="*/ 6322126 w 6337892"/>
              <a:gd name="connsiteY17" fmla="*/ 0 h 2191407"/>
              <a:gd name="connsiteX0" fmla="*/ 47450 w 6337892"/>
              <a:gd name="connsiteY0" fmla="*/ 0 h 2191407"/>
              <a:gd name="connsiteX1" fmla="*/ 47450 w 6337892"/>
              <a:gd name="connsiteY1" fmla="*/ 0 h 2191407"/>
              <a:gd name="connsiteX2" fmla="*/ 63216 w 6337892"/>
              <a:gd name="connsiteY2" fmla="*/ 236483 h 2191407"/>
              <a:gd name="connsiteX3" fmla="*/ 63216 w 6337892"/>
              <a:gd name="connsiteY3" fmla="*/ 1008993 h 2191407"/>
              <a:gd name="connsiteX4" fmla="*/ 47450 w 6337892"/>
              <a:gd name="connsiteY4" fmla="*/ 1087821 h 2191407"/>
              <a:gd name="connsiteX5" fmla="*/ 31685 w 6337892"/>
              <a:gd name="connsiteY5" fmla="*/ 1182414 h 2191407"/>
              <a:gd name="connsiteX6" fmla="*/ 15919 w 6337892"/>
              <a:gd name="connsiteY6" fmla="*/ 1355835 h 2191407"/>
              <a:gd name="connsiteX7" fmla="*/ 154 w 6337892"/>
              <a:gd name="connsiteY7" fmla="*/ 1986455 h 2191407"/>
              <a:gd name="connsiteX8" fmla="*/ 1087975 w 6337892"/>
              <a:gd name="connsiteY8" fmla="*/ 2096814 h 2191407"/>
              <a:gd name="connsiteX9" fmla="*/ 1529409 w 6337892"/>
              <a:gd name="connsiteY9" fmla="*/ 2191407 h 2191407"/>
              <a:gd name="connsiteX10" fmla="*/ 2333450 w 6337892"/>
              <a:gd name="connsiteY10" fmla="*/ 2191407 h 2191407"/>
              <a:gd name="connsiteX11" fmla="*/ 3105961 w 6337892"/>
              <a:gd name="connsiteY11" fmla="*/ 2096814 h 2191407"/>
              <a:gd name="connsiteX12" fmla="*/ 4114954 w 6337892"/>
              <a:gd name="connsiteY12" fmla="*/ 1986455 h 2191407"/>
              <a:gd name="connsiteX13" fmla="*/ 5092416 w 6337892"/>
              <a:gd name="connsiteY13" fmla="*/ 1781504 h 2191407"/>
              <a:gd name="connsiteX14" fmla="*/ 5975285 w 6337892"/>
              <a:gd name="connsiteY14" fmla="*/ 1623848 h 2191407"/>
              <a:gd name="connsiteX15" fmla="*/ 6337892 w 6337892"/>
              <a:gd name="connsiteY15" fmla="*/ 1560786 h 2191407"/>
              <a:gd name="connsiteX16" fmla="*/ 6322126 w 6337892"/>
              <a:gd name="connsiteY16" fmla="*/ 0 h 2191407"/>
              <a:gd name="connsiteX0" fmla="*/ 47450 w 6337892"/>
              <a:gd name="connsiteY0" fmla="*/ 0 h 2191407"/>
              <a:gd name="connsiteX1" fmla="*/ 47450 w 6337892"/>
              <a:gd name="connsiteY1" fmla="*/ 0 h 2191407"/>
              <a:gd name="connsiteX2" fmla="*/ 15919 w 6337892"/>
              <a:gd name="connsiteY2" fmla="*/ 236483 h 2191407"/>
              <a:gd name="connsiteX3" fmla="*/ 63216 w 6337892"/>
              <a:gd name="connsiteY3" fmla="*/ 1008993 h 2191407"/>
              <a:gd name="connsiteX4" fmla="*/ 47450 w 6337892"/>
              <a:gd name="connsiteY4" fmla="*/ 1087821 h 2191407"/>
              <a:gd name="connsiteX5" fmla="*/ 31685 w 6337892"/>
              <a:gd name="connsiteY5" fmla="*/ 1182414 h 2191407"/>
              <a:gd name="connsiteX6" fmla="*/ 15919 w 6337892"/>
              <a:gd name="connsiteY6" fmla="*/ 1355835 h 2191407"/>
              <a:gd name="connsiteX7" fmla="*/ 154 w 6337892"/>
              <a:gd name="connsiteY7" fmla="*/ 1986455 h 2191407"/>
              <a:gd name="connsiteX8" fmla="*/ 1087975 w 6337892"/>
              <a:gd name="connsiteY8" fmla="*/ 2096814 h 2191407"/>
              <a:gd name="connsiteX9" fmla="*/ 1529409 w 6337892"/>
              <a:gd name="connsiteY9" fmla="*/ 2191407 h 2191407"/>
              <a:gd name="connsiteX10" fmla="*/ 2333450 w 6337892"/>
              <a:gd name="connsiteY10" fmla="*/ 2191407 h 2191407"/>
              <a:gd name="connsiteX11" fmla="*/ 3105961 w 6337892"/>
              <a:gd name="connsiteY11" fmla="*/ 2096814 h 2191407"/>
              <a:gd name="connsiteX12" fmla="*/ 4114954 w 6337892"/>
              <a:gd name="connsiteY12" fmla="*/ 1986455 h 2191407"/>
              <a:gd name="connsiteX13" fmla="*/ 5092416 w 6337892"/>
              <a:gd name="connsiteY13" fmla="*/ 1781504 h 2191407"/>
              <a:gd name="connsiteX14" fmla="*/ 5975285 w 6337892"/>
              <a:gd name="connsiteY14" fmla="*/ 1623848 h 2191407"/>
              <a:gd name="connsiteX15" fmla="*/ 6337892 w 6337892"/>
              <a:gd name="connsiteY15" fmla="*/ 1560786 h 2191407"/>
              <a:gd name="connsiteX16" fmla="*/ 6322126 w 6337892"/>
              <a:gd name="connsiteY16" fmla="*/ 0 h 2191407"/>
              <a:gd name="connsiteX0" fmla="*/ 47450 w 6337892"/>
              <a:gd name="connsiteY0" fmla="*/ 0 h 2191407"/>
              <a:gd name="connsiteX1" fmla="*/ 47450 w 6337892"/>
              <a:gd name="connsiteY1" fmla="*/ 0 h 2191407"/>
              <a:gd name="connsiteX2" fmla="*/ 15919 w 6337892"/>
              <a:gd name="connsiteY2" fmla="*/ 236483 h 2191407"/>
              <a:gd name="connsiteX3" fmla="*/ 47450 w 6337892"/>
              <a:gd name="connsiteY3" fmla="*/ 1087821 h 2191407"/>
              <a:gd name="connsiteX4" fmla="*/ 31685 w 6337892"/>
              <a:gd name="connsiteY4" fmla="*/ 1182414 h 2191407"/>
              <a:gd name="connsiteX5" fmla="*/ 15919 w 6337892"/>
              <a:gd name="connsiteY5" fmla="*/ 1355835 h 2191407"/>
              <a:gd name="connsiteX6" fmla="*/ 154 w 6337892"/>
              <a:gd name="connsiteY6" fmla="*/ 1986455 h 2191407"/>
              <a:gd name="connsiteX7" fmla="*/ 1087975 w 6337892"/>
              <a:gd name="connsiteY7" fmla="*/ 2096814 h 2191407"/>
              <a:gd name="connsiteX8" fmla="*/ 1529409 w 6337892"/>
              <a:gd name="connsiteY8" fmla="*/ 2191407 h 2191407"/>
              <a:gd name="connsiteX9" fmla="*/ 2333450 w 6337892"/>
              <a:gd name="connsiteY9" fmla="*/ 2191407 h 2191407"/>
              <a:gd name="connsiteX10" fmla="*/ 3105961 w 6337892"/>
              <a:gd name="connsiteY10" fmla="*/ 2096814 h 2191407"/>
              <a:gd name="connsiteX11" fmla="*/ 4114954 w 6337892"/>
              <a:gd name="connsiteY11" fmla="*/ 1986455 h 2191407"/>
              <a:gd name="connsiteX12" fmla="*/ 5092416 w 6337892"/>
              <a:gd name="connsiteY12" fmla="*/ 1781504 h 2191407"/>
              <a:gd name="connsiteX13" fmla="*/ 5975285 w 6337892"/>
              <a:gd name="connsiteY13" fmla="*/ 1623848 h 2191407"/>
              <a:gd name="connsiteX14" fmla="*/ 6337892 w 6337892"/>
              <a:gd name="connsiteY14" fmla="*/ 1560786 h 2191407"/>
              <a:gd name="connsiteX15" fmla="*/ 6322126 w 6337892"/>
              <a:gd name="connsiteY15" fmla="*/ 0 h 2191407"/>
              <a:gd name="connsiteX0" fmla="*/ 47450 w 6337892"/>
              <a:gd name="connsiteY0" fmla="*/ 0 h 2191407"/>
              <a:gd name="connsiteX1" fmla="*/ 47450 w 6337892"/>
              <a:gd name="connsiteY1" fmla="*/ 0 h 2191407"/>
              <a:gd name="connsiteX2" fmla="*/ 15919 w 6337892"/>
              <a:gd name="connsiteY2" fmla="*/ 236483 h 2191407"/>
              <a:gd name="connsiteX3" fmla="*/ 47450 w 6337892"/>
              <a:gd name="connsiteY3" fmla="*/ 1087821 h 2191407"/>
              <a:gd name="connsiteX4" fmla="*/ 15919 w 6337892"/>
              <a:gd name="connsiteY4" fmla="*/ 1355835 h 2191407"/>
              <a:gd name="connsiteX5" fmla="*/ 154 w 6337892"/>
              <a:gd name="connsiteY5" fmla="*/ 1986455 h 2191407"/>
              <a:gd name="connsiteX6" fmla="*/ 1087975 w 6337892"/>
              <a:gd name="connsiteY6" fmla="*/ 2096814 h 2191407"/>
              <a:gd name="connsiteX7" fmla="*/ 1529409 w 6337892"/>
              <a:gd name="connsiteY7" fmla="*/ 2191407 h 2191407"/>
              <a:gd name="connsiteX8" fmla="*/ 2333450 w 6337892"/>
              <a:gd name="connsiteY8" fmla="*/ 2191407 h 2191407"/>
              <a:gd name="connsiteX9" fmla="*/ 3105961 w 6337892"/>
              <a:gd name="connsiteY9" fmla="*/ 2096814 h 2191407"/>
              <a:gd name="connsiteX10" fmla="*/ 4114954 w 6337892"/>
              <a:gd name="connsiteY10" fmla="*/ 1986455 h 2191407"/>
              <a:gd name="connsiteX11" fmla="*/ 5092416 w 6337892"/>
              <a:gd name="connsiteY11" fmla="*/ 1781504 h 2191407"/>
              <a:gd name="connsiteX12" fmla="*/ 5975285 w 6337892"/>
              <a:gd name="connsiteY12" fmla="*/ 1623848 h 2191407"/>
              <a:gd name="connsiteX13" fmla="*/ 6337892 w 6337892"/>
              <a:gd name="connsiteY13" fmla="*/ 1560786 h 2191407"/>
              <a:gd name="connsiteX14" fmla="*/ 6322126 w 6337892"/>
              <a:gd name="connsiteY14" fmla="*/ 0 h 2191407"/>
              <a:gd name="connsiteX0" fmla="*/ 114221 w 6404663"/>
              <a:gd name="connsiteY0" fmla="*/ 0 h 2191407"/>
              <a:gd name="connsiteX1" fmla="*/ 114221 w 6404663"/>
              <a:gd name="connsiteY1" fmla="*/ 0 h 2191407"/>
              <a:gd name="connsiteX2" fmla="*/ 82690 w 6404663"/>
              <a:gd name="connsiteY2" fmla="*/ 236483 h 2191407"/>
              <a:gd name="connsiteX3" fmla="*/ 114221 w 6404663"/>
              <a:gd name="connsiteY3" fmla="*/ 1087821 h 2191407"/>
              <a:gd name="connsiteX4" fmla="*/ 66925 w 6404663"/>
              <a:gd name="connsiteY4" fmla="*/ 1986455 h 2191407"/>
              <a:gd name="connsiteX5" fmla="*/ 1154746 w 6404663"/>
              <a:gd name="connsiteY5" fmla="*/ 2096814 h 2191407"/>
              <a:gd name="connsiteX6" fmla="*/ 1596180 w 6404663"/>
              <a:gd name="connsiteY6" fmla="*/ 2191407 h 2191407"/>
              <a:gd name="connsiteX7" fmla="*/ 2400221 w 6404663"/>
              <a:gd name="connsiteY7" fmla="*/ 2191407 h 2191407"/>
              <a:gd name="connsiteX8" fmla="*/ 3172732 w 6404663"/>
              <a:gd name="connsiteY8" fmla="*/ 2096814 h 2191407"/>
              <a:gd name="connsiteX9" fmla="*/ 4181725 w 6404663"/>
              <a:gd name="connsiteY9" fmla="*/ 1986455 h 2191407"/>
              <a:gd name="connsiteX10" fmla="*/ 5159187 w 6404663"/>
              <a:gd name="connsiteY10" fmla="*/ 1781504 h 2191407"/>
              <a:gd name="connsiteX11" fmla="*/ 6042056 w 6404663"/>
              <a:gd name="connsiteY11" fmla="*/ 1623848 h 2191407"/>
              <a:gd name="connsiteX12" fmla="*/ 6404663 w 6404663"/>
              <a:gd name="connsiteY12" fmla="*/ 1560786 h 2191407"/>
              <a:gd name="connsiteX13" fmla="*/ 6388897 w 6404663"/>
              <a:gd name="connsiteY13" fmla="*/ 0 h 2191407"/>
              <a:gd name="connsiteX0" fmla="*/ 40517 w 6330959"/>
              <a:gd name="connsiteY0" fmla="*/ 0 h 2191407"/>
              <a:gd name="connsiteX1" fmla="*/ 40517 w 6330959"/>
              <a:gd name="connsiteY1" fmla="*/ 0 h 2191407"/>
              <a:gd name="connsiteX2" fmla="*/ 8986 w 6330959"/>
              <a:gd name="connsiteY2" fmla="*/ 236483 h 2191407"/>
              <a:gd name="connsiteX3" fmla="*/ 40517 w 6330959"/>
              <a:gd name="connsiteY3" fmla="*/ 1087821 h 2191407"/>
              <a:gd name="connsiteX4" fmla="*/ 87814 w 6330959"/>
              <a:gd name="connsiteY4" fmla="*/ 2049517 h 2191407"/>
              <a:gd name="connsiteX5" fmla="*/ 1081042 w 6330959"/>
              <a:gd name="connsiteY5" fmla="*/ 2096814 h 2191407"/>
              <a:gd name="connsiteX6" fmla="*/ 1522476 w 6330959"/>
              <a:gd name="connsiteY6" fmla="*/ 2191407 h 2191407"/>
              <a:gd name="connsiteX7" fmla="*/ 2326517 w 6330959"/>
              <a:gd name="connsiteY7" fmla="*/ 2191407 h 2191407"/>
              <a:gd name="connsiteX8" fmla="*/ 3099028 w 6330959"/>
              <a:gd name="connsiteY8" fmla="*/ 2096814 h 2191407"/>
              <a:gd name="connsiteX9" fmla="*/ 4108021 w 6330959"/>
              <a:gd name="connsiteY9" fmla="*/ 1986455 h 2191407"/>
              <a:gd name="connsiteX10" fmla="*/ 5085483 w 6330959"/>
              <a:gd name="connsiteY10" fmla="*/ 1781504 h 2191407"/>
              <a:gd name="connsiteX11" fmla="*/ 5968352 w 6330959"/>
              <a:gd name="connsiteY11" fmla="*/ 1623848 h 2191407"/>
              <a:gd name="connsiteX12" fmla="*/ 6330959 w 6330959"/>
              <a:gd name="connsiteY12" fmla="*/ 1560786 h 2191407"/>
              <a:gd name="connsiteX13" fmla="*/ 6315193 w 6330959"/>
              <a:gd name="connsiteY13" fmla="*/ 0 h 2191407"/>
              <a:gd name="connsiteX0" fmla="*/ 52680 w 6343122"/>
              <a:gd name="connsiteY0" fmla="*/ 0 h 2191407"/>
              <a:gd name="connsiteX1" fmla="*/ 52680 w 6343122"/>
              <a:gd name="connsiteY1" fmla="*/ 0 h 2191407"/>
              <a:gd name="connsiteX2" fmla="*/ 21149 w 6343122"/>
              <a:gd name="connsiteY2" fmla="*/ 236483 h 2191407"/>
              <a:gd name="connsiteX3" fmla="*/ 21149 w 6343122"/>
              <a:gd name="connsiteY3" fmla="*/ 1056290 h 2191407"/>
              <a:gd name="connsiteX4" fmla="*/ 99977 w 6343122"/>
              <a:gd name="connsiteY4" fmla="*/ 2049517 h 2191407"/>
              <a:gd name="connsiteX5" fmla="*/ 1093205 w 6343122"/>
              <a:gd name="connsiteY5" fmla="*/ 2096814 h 2191407"/>
              <a:gd name="connsiteX6" fmla="*/ 1534639 w 6343122"/>
              <a:gd name="connsiteY6" fmla="*/ 2191407 h 2191407"/>
              <a:gd name="connsiteX7" fmla="*/ 2338680 w 6343122"/>
              <a:gd name="connsiteY7" fmla="*/ 2191407 h 2191407"/>
              <a:gd name="connsiteX8" fmla="*/ 3111191 w 6343122"/>
              <a:gd name="connsiteY8" fmla="*/ 2096814 h 2191407"/>
              <a:gd name="connsiteX9" fmla="*/ 4120184 w 6343122"/>
              <a:gd name="connsiteY9" fmla="*/ 1986455 h 2191407"/>
              <a:gd name="connsiteX10" fmla="*/ 5097646 w 6343122"/>
              <a:gd name="connsiteY10" fmla="*/ 1781504 h 2191407"/>
              <a:gd name="connsiteX11" fmla="*/ 5980515 w 6343122"/>
              <a:gd name="connsiteY11" fmla="*/ 1623848 h 2191407"/>
              <a:gd name="connsiteX12" fmla="*/ 6343122 w 6343122"/>
              <a:gd name="connsiteY12" fmla="*/ 1560786 h 2191407"/>
              <a:gd name="connsiteX13" fmla="*/ 6327356 w 6343122"/>
              <a:gd name="connsiteY13" fmla="*/ 0 h 2191407"/>
              <a:gd name="connsiteX0" fmla="*/ 52680 w 6343122"/>
              <a:gd name="connsiteY0" fmla="*/ 0 h 2191407"/>
              <a:gd name="connsiteX1" fmla="*/ 52680 w 6343122"/>
              <a:gd name="connsiteY1" fmla="*/ 0 h 2191407"/>
              <a:gd name="connsiteX2" fmla="*/ 21149 w 6343122"/>
              <a:gd name="connsiteY2" fmla="*/ 236483 h 2191407"/>
              <a:gd name="connsiteX3" fmla="*/ 21149 w 6343122"/>
              <a:gd name="connsiteY3" fmla="*/ 1056290 h 2191407"/>
              <a:gd name="connsiteX4" fmla="*/ 99977 w 6343122"/>
              <a:gd name="connsiteY4" fmla="*/ 2049517 h 2191407"/>
              <a:gd name="connsiteX5" fmla="*/ 1108971 w 6343122"/>
              <a:gd name="connsiteY5" fmla="*/ 2144111 h 2191407"/>
              <a:gd name="connsiteX6" fmla="*/ 1534639 w 6343122"/>
              <a:gd name="connsiteY6" fmla="*/ 2191407 h 2191407"/>
              <a:gd name="connsiteX7" fmla="*/ 2338680 w 6343122"/>
              <a:gd name="connsiteY7" fmla="*/ 2191407 h 2191407"/>
              <a:gd name="connsiteX8" fmla="*/ 3111191 w 6343122"/>
              <a:gd name="connsiteY8" fmla="*/ 2096814 h 2191407"/>
              <a:gd name="connsiteX9" fmla="*/ 4120184 w 6343122"/>
              <a:gd name="connsiteY9" fmla="*/ 1986455 h 2191407"/>
              <a:gd name="connsiteX10" fmla="*/ 5097646 w 6343122"/>
              <a:gd name="connsiteY10" fmla="*/ 1781504 h 2191407"/>
              <a:gd name="connsiteX11" fmla="*/ 5980515 w 6343122"/>
              <a:gd name="connsiteY11" fmla="*/ 1623848 h 2191407"/>
              <a:gd name="connsiteX12" fmla="*/ 6343122 w 6343122"/>
              <a:gd name="connsiteY12" fmla="*/ 1560786 h 2191407"/>
              <a:gd name="connsiteX13" fmla="*/ 6327356 w 6343122"/>
              <a:gd name="connsiteY13" fmla="*/ 0 h 2191407"/>
              <a:gd name="connsiteX0" fmla="*/ 52680 w 6343122"/>
              <a:gd name="connsiteY0" fmla="*/ 0 h 2191407"/>
              <a:gd name="connsiteX1" fmla="*/ 52680 w 6343122"/>
              <a:gd name="connsiteY1" fmla="*/ 0 h 2191407"/>
              <a:gd name="connsiteX2" fmla="*/ 21149 w 6343122"/>
              <a:gd name="connsiteY2" fmla="*/ 236483 h 2191407"/>
              <a:gd name="connsiteX3" fmla="*/ 21149 w 6343122"/>
              <a:gd name="connsiteY3" fmla="*/ 1056290 h 2191407"/>
              <a:gd name="connsiteX4" fmla="*/ 99977 w 6343122"/>
              <a:gd name="connsiteY4" fmla="*/ 2049517 h 2191407"/>
              <a:gd name="connsiteX5" fmla="*/ 1108971 w 6343122"/>
              <a:gd name="connsiteY5" fmla="*/ 2144111 h 2191407"/>
              <a:gd name="connsiteX6" fmla="*/ 1534639 w 6343122"/>
              <a:gd name="connsiteY6" fmla="*/ 2191407 h 2191407"/>
              <a:gd name="connsiteX7" fmla="*/ 2338680 w 6343122"/>
              <a:gd name="connsiteY7" fmla="*/ 2191407 h 2191407"/>
              <a:gd name="connsiteX8" fmla="*/ 3111191 w 6343122"/>
              <a:gd name="connsiteY8" fmla="*/ 2096814 h 2191407"/>
              <a:gd name="connsiteX9" fmla="*/ 4120184 w 6343122"/>
              <a:gd name="connsiteY9" fmla="*/ 1986455 h 2191407"/>
              <a:gd name="connsiteX10" fmla="*/ 5097646 w 6343122"/>
              <a:gd name="connsiteY10" fmla="*/ 1781504 h 2191407"/>
              <a:gd name="connsiteX11" fmla="*/ 5980515 w 6343122"/>
              <a:gd name="connsiteY11" fmla="*/ 1623848 h 2191407"/>
              <a:gd name="connsiteX12" fmla="*/ 6343122 w 6343122"/>
              <a:gd name="connsiteY12" fmla="*/ 1560786 h 2191407"/>
              <a:gd name="connsiteX13" fmla="*/ 6327356 w 6343122"/>
              <a:gd name="connsiteY13" fmla="*/ 0 h 2191407"/>
              <a:gd name="connsiteX0" fmla="*/ 52680 w 6343122"/>
              <a:gd name="connsiteY0" fmla="*/ 0 h 2191407"/>
              <a:gd name="connsiteX1" fmla="*/ 52680 w 6343122"/>
              <a:gd name="connsiteY1" fmla="*/ 0 h 2191407"/>
              <a:gd name="connsiteX2" fmla="*/ 21149 w 6343122"/>
              <a:gd name="connsiteY2" fmla="*/ 236483 h 2191407"/>
              <a:gd name="connsiteX3" fmla="*/ 21149 w 6343122"/>
              <a:gd name="connsiteY3" fmla="*/ 1056290 h 2191407"/>
              <a:gd name="connsiteX4" fmla="*/ 99977 w 6343122"/>
              <a:gd name="connsiteY4" fmla="*/ 2049517 h 2191407"/>
              <a:gd name="connsiteX5" fmla="*/ 1108971 w 6343122"/>
              <a:gd name="connsiteY5" fmla="*/ 2144111 h 2191407"/>
              <a:gd name="connsiteX6" fmla="*/ 1534639 w 6343122"/>
              <a:gd name="connsiteY6" fmla="*/ 2191407 h 2191407"/>
              <a:gd name="connsiteX7" fmla="*/ 2338680 w 6343122"/>
              <a:gd name="connsiteY7" fmla="*/ 2191407 h 2191407"/>
              <a:gd name="connsiteX8" fmla="*/ 3111191 w 6343122"/>
              <a:gd name="connsiteY8" fmla="*/ 2096814 h 2191407"/>
              <a:gd name="connsiteX9" fmla="*/ 4120184 w 6343122"/>
              <a:gd name="connsiteY9" fmla="*/ 1986455 h 2191407"/>
              <a:gd name="connsiteX10" fmla="*/ 5097646 w 6343122"/>
              <a:gd name="connsiteY10" fmla="*/ 1813035 h 2191407"/>
              <a:gd name="connsiteX11" fmla="*/ 5980515 w 6343122"/>
              <a:gd name="connsiteY11" fmla="*/ 1623848 h 2191407"/>
              <a:gd name="connsiteX12" fmla="*/ 6343122 w 6343122"/>
              <a:gd name="connsiteY12" fmla="*/ 1560786 h 2191407"/>
              <a:gd name="connsiteX13" fmla="*/ 6327356 w 6343122"/>
              <a:gd name="connsiteY13" fmla="*/ 0 h 2191407"/>
              <a:gd name="connsiteX0" fmla="*/ 52680 w 6343122"/>
              <a:gd name="connsiteY0" fmla="*/ 0 h 2191407"/>
              <a:gd name="connsiteX1" fmla="*/ 52680 w 6343122"/>
              <a:gd name="connsiteY1" fmla="*/ 0 h 2191407"/>
              <a:gd name="connsiteX2" fmla="*/ 21149 w 6343122"/>
              <a:gd name="connsiteY2" fmla="*/ 236483 h 2191407"/>
              <a:gd name="connsiteX3" fmla="*/ 21149 w 6343122"/>
              <a:gd name="connsiteY3" fmla="*/ 1056290 h 2191407"/>
              <a:gd name="connsiteX4" fmla="*/ 99977 w 6343122"/>
              <a:gd name="connsiteY4" fmla="*/ 2049517 h 2191407"/>
              <a:gd name="connsiteX5" fmla="*/ 1108971 w 6343122"/>
              <a:gd name="connsiteY5" fmla="*/ 2144111 h 2191407"/>
              <a:gd name="connsiteX6" fmla="*/ 1534639 w 6343122"/>
              <a:gd name="connsiteY6" fmla="*/ 2191407 h 2191407"/>
              <a:gd name="connsiteX7" fmla="*/ 2338680 w 6343122"/>
              <a:gd name="connsiteY7" fmla="*/ 2191407 h 2191407"/>
              <a:gd name="connsiteX8" fmla="*/ 3111191 w 6343122"/>
              <a:gd name="connsiteY8" fmla="*/ 2096814 h 2191407"/>
              <a:gd name="connsiteX9" fmla="*/ 4120184 w 6343122"/>
              <a:gd name="connsiteY9" fmla="*/ 1986455 h 2191407"/>
              <a:gd name="connsiteX10" fmla="*/ 5097646 w 6343122"/>
              <a:gd name="connsiteY10" fmla="*/ 1813035 h 2191407"/>
              <a:gd name="connsiteX11" fmla="*/ 5980515 w 6343122"/>
              <a:gd name="connsiteY11" fmla="*/ 1623848 h 2191407"/>
              <a:gd name="connsiteX12" fmla="*/ 6343122 w 6343122"/>
              <a:gd name="connsiteY12" fmla="*/ 1560786 h 2191407"/>
              <a:gd name="connsiteX13" fmla="*/ 6327356 w 6343122"/>
              <a:gd name="connsiteY13" fmla="*/ 0 h 219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43122" h="2191407">
                <a:moveTo>
                  <a:pt x="52680" y="0"/>
                </a:moveTo>
                <a:lnTo>
                  <a:pt x="52680" y="0"/>
                </a:lnTo>
                <a:cubicBezTo>
                  <a:pt x="47425" y="39414"/>
                  <a:pt x="26404" y="60435"/>
                  <a:pt x="21149" y="236483"/>
                </a:cubicBezTo>
                <a:cubicBezTo>
                  <a:pt x="15894" y="412531"/>
                  <a:pt x="8011" y="754118"/>
                  <a:pt x="21149" y="1056290"/>
                </a:cubicBezTo>
                <a:cubicBezTo>
                  <a:pt x="34287" y="1358462"/>
                  <a:pt x="-73444" y="1881351"/>
                  <a:pt x="99977" y="2049517"/>
                </a:cubicBezTo>
                <a:lnTo>
                  <a:pt x="1108971" y="2144111"/>
                </a:lnTo>
                <a:lnTo>
                  <a:pt x="1534639" y="2191407"/>
                </a:lnTo>
                <a:lnTo>
                  <a:pt x="2338680" y="2191407"/>
                </a:lnTo>
                <a:lnTo>
                  <a:pt x="3111191" y="2096814"/>
                </a:lnTo>
                <a:lnTo>
                  <a:pt x="4120184" y="1986455"/>
                </a:lnTo>
                <a:lnTo>
                  <a:pt x="5097646" y="1813035"/>
                </a:lnTo>
                <a:cubicBezTo>
                  <a:pt x="5391936" y="1760483"/>
                  <a:pt x="5772936" y="1665889"/>
                  <a:pt x="5980515" y="1623848"/>
                </a:cubicBezTo>
                <a:cubicBezTo>
                  <a:pt x="6188094" y="1581807"/>
                  <a:pt x="6222253" y="1581807"/>
                  <a:pt x="6343122" y="1560786"/>
                </a:cubicBezTo>
                <a:lnTo>
                  <a:pt x="6327356" y="0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sz="2400" dirty="0" err="1" smtClean="0"/>
              <a:t>Excluded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direct</a:t>
            </a:r>
            <a:r>
              <a:rPr lang="de-DE" sz="2400" dirty="0" smtClean="0"/>
              <a:t> </a:t>
            </a:r>
            <a:r>
              <a:rPr lang="de-DE" sz="2400" dirty="0" err="1" smtClean="0"/>
              <a:t>detection</a:t>
            </a:r>
            <a:r>
              <a:rPr lang="de-DE" sz="2400" dirty="0" smtClean="0"/>
              <a:t> </a:t>
            </a:r>
            <a:r>
              <a:rPr lang="de-DE" sz="2400" dirty="0" err="1" smtClean="0"/>
              <a:t>experiments</a:t>
            </a:r>
            <a:r>
              <a:rPr lang="de-DE" sz="2400" dirty="0" smtClean="0"/>
              <a:t> </a:t>
            </a:r>
          </a:p>
          <a:p>
            <a:pPr algn="ctr"/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spin-dependent</a:t>
            </a:r>
            <a:r>
              <a:rPr lang="de-DE" sz="2400" dirty="0" smtClean="0"/>
              <a:t> </a:t>
            </a:r>
            <a:r>
              <a:rPr lang="de-DE" sz="2400" dirty="0" err="1" smtClean="0"/>
              <a:t>interaction</a:t>
            </a:r>
            <a:endParaRPr lang="de-DE" sz="24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2284773" y="3573016"/>
            <a:ext cx="6782859" cy="1161773"/>
            <a:chOff x="2284773" y="3573016"/>
            <a:chExt cx="6782859" cy="1161773"/>
          </a:xfrm>
        </p:grpSpPr>
        <p:sp>
          <p:nvSpPr>
            <p:cNvPr id="13" name="Freihandform 12"/>
            <p:cNvSpPr/>
            <p:nvPr/>
          </p:nvSpPr>
          <p:spPr>
            <a:xfrm>
              <a:off x="2284773" y="3879365"/>
              <a:ext cx="4209394" cy="855424"/>
            </a:xfrm>
            <a:custGeom>
              <a:avLst/>
              <a:gdLst>
                <a:gd name="connsiteX0" fmla="*/ 0 w 4209394"/>
                <a:gd name="connsiteY0" fmla="*/ 0 h 855424"/>
                <a:gd name="connsiteX1" fmla="*/ 614856 w 4209394"/>
                <a:gd name="connsiteY1" fmla="*/ 409903 h 855424"/>
                <a:gd name="connsiteX2" fmla="*/ 662152 w 4209394"/>
                <a:gd name="connsiteY2" fmla="*/ 567558 h 855424"/>
                <a:gd name="connsiteX3" fmla="*/ 1261242 w 4209394"/>
                <a:gd name="connsiteY3" fmla="*/ 835572 h 855424"/>
                <a:gd name="connsiteX4" fmla="*/ 1497725 w 4209394"/>
                <a:gd name="connsiteY4" fmla="*/ 835572 h 855424"/>
                <a:gd name="connsiteX5" fmla="*/ 2159876 w 4209394"/>
                <a:gd name="connsiteY5" fmla="*/ 835572 h 855424"/>
                <a:gd name="connsiteX6" fmla="*/ 2743200 w 4209394"/>
                <a:gd name="connsiteY6" fmla="*/ 662151 h 855424"/>
                <a:gd name="connsiteX7" fmla="*/ 4209394 w 4209394"/>
                <a:gd name="connsiteY7" fmla="*/ 63062 h 85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9394" h="855424">
                  <a:moveTo>
                    <a:pt x="0" y="0"/>
                  </a:moveTo>
                  <a:cubicBezTo>
                    <a:pt x="252248" y="157655"/>
                    <a:pt x="504497" y="315310"/>
                    <a:pt x="614856" y="409903"/>
                  </a:cubicBezTo>
                  <a:cubicBezTo>
                    <a:pt x="725215" y="504496"/>
                    <a:pt x="554421" y="496613"/>
                    <a:pt x="662152" y="567558"/>
                  </a:cubicBezTo>
                  <a:cubicBezTo>
                    <a:pt x="769883" y="638503"/>
                    <a:pt x="1121980" y="790903"/>
                    <a:pt x="1261242" y="835572"/>
                  </a:cubicBezTo>
                  <a:cubicBezTo>
                    <a:pt x="1400504" y="880241"/>
                    <a:pt x="1497725" y="835572"/>
                    <a:pt x="1497725" y="835572"/>
                  </a:cubicBezTo>
                  <a:cubicBezTo>
                    <a:pt x="1647497" y="835572"/>
                    <a:pt x="1952297" y="864475"/>
                    <a:pt x="2159876" y="835572"/>
                  </a:cubicBezTo>
                  <a:cubicBezTo>
                    <a:pt x="2367455" y="806669"/>
                    <a:pt x="2401614" y="790903"/>
                    <a:pt x="2743200" y="662151"/>
                  </a:cubicBezTo>
                  <a:cubicBezTo>
                    <a:pt x="3084786" y="533399"/>
                    <a:pt x="3647090" y="298230"/>
                    <a:pt x="4209394" y="63062"/>
                  </a:cubicBezTo>
                </a:path>
              </a:pathLst>
            </a:custGeom>
            <a:ln w="57150">
              <a:solidFill>
                <a:srgbClr val="FF9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7236296" y="3573016"/>
              <a:ext cx="1831336" cy="5847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9F9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b="1" dirty="0" err="1" smtClean="0"/>
                <a:t>IceCube</a:t>
              </a:r>
              <a:r>
                <a:rPr lang="de-DE" sz="1600" b="1" dirty="0" smtClean="0"/>
                <a:t>/Amanda</a:t>
              </a:r>
            </a:p>
            <a:p>
              <a:r>
                <a:rPr lang="de-DE" sz="1600" dirty="0" err="1"/>
                <a:t>l</a:t>
              </a:r>
              <a:r>
                <a:rPr lang="de-DE" sz="1600" dirty="0" err="1" smtClean="0"/>
                <a:t>imit</a:t>
              </a:r>
              <a:r>
                <a:rPr lang="de-DE" sz="1600" dirty="0" smtClean="0"/>
                <a:t> (W</a:t>
              </a:r>
              <a:r>
                <a:rPr lang="de-DE" sz="1600" baseline="30000" dirty="0" smtClean="0"/>
                <a:t>+</a:t>
              </a:r>
              <a:r>
                <a:rPr lang="de-DE" sz="1600" dirty="0" smtClean="0"/>
                <a:t>,W</a:t>
              </a:r>
              <a:r>
                <a:rPr lang="de-DE" sz="1600" baseline="30000" dirty="0" smtClean="0"/>
                <a:t>-</a:t>
              </a:r>
              <a:r>
                <a:rPr lang="de-DE" sz="1600" dirty="0" smtClean="0"/>
                <a:t>)</a:t>
              </a: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136289" y="218532"/>
            <a:ext cx="8998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Dark matter </a:t>
            </a:r>
            <a:r>
              <a:rPr lang="de-DE" sz="4000" dirty="0" err="1" smtClean="0">
                <a:solidFill>
                  <a:schemeClr val="bg1">
                    <a:lumMod val="50000"/>
                  </a:schemeClr>
                </a:solidFill>
              </a:rPr>
              <a:t>sensitivity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de-DE" sz="4000" dirty="0" err="1" smtClean="0">
                <a:solidFill>
                  <a:schemeClr val="bg1">
                    <a:lumMod val="50000"/>
                  </a:schemeClr>
                </a:solidFill>
              </a:rPr>
              <a:t>spin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dirty="0" err="1" smtClean="0">
                <a:solidFill>
                  <a:schemeClr val="bg1">
                    <a:lumMod val="50000"/>
                  </a:schemeClr>
                </a:solidFill>
              </a:rPr>
              <a:t>dependent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</a:t>
            </a:r>
            <a:endParaRPr lang="de-DE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2948632" y="2852936"/>
            <a:ext cx="6119000" cy="1829424"/>
            <a:chOff x="2948632" y="2852936"/>
            <a:chExt cx="6119000" cy="1829424"/>
          </a:xfrm>
        </p:grpSpPr>
        <p:sp>
          <p:nvSpPr>
            <p:cNvPr id="15" name="Rechteck 14"/>
            <p:cNvSpPr/>
            <p:nvPr/>
          </p:nvSpPr>
          <p:spPr>
            <a:xfrm>
              <a:off x="7236296" y="2852936"/>
              <a:ext cx="1831336" cy="646331"/>
            </a:xfrm>
            <a:prstGeom prst="rect">
              <a:avLst/>
            </a:prstGeom>
            <a:ln w="38100">
              <a:solidFill>
                <a:srgbClr val="FF9900"/>
              </a:solidFill>
            </a:ln>
          </p:spPr>
          <p:txBody>
            <a:bodyPr wrap="square">
              <a:spAutoFit/>
            </a:bodyPr>
            <a:lstStyle/>
            <a:p>
              <a:r>
                <a:rPr lang="de-DE" b="1" dirty="0" smtClean="0"/>
                <a:t>Super-K (2009)</a:t>
              </a:r>
              <a:endParaRPr lang="de-DE" b="1" dirty="0"/>
            </a:p>
            <a:p>
              <a:r>
                <a:rPr lang="de-DE" dirty="0" err="1" smtClean="0"/>
                <a:t>Prel</a:t>
              </a:r>
              <a:r>
                <a:rPr lang="de-DE" dirty="0" smtClean="0"/>
                <a:t>. </a:t>
              </a:r>
              <a:r>
                <a:rPr lang="de-DE" dirty="0" err="1" smtClean="0"/>
                <a:t>limit</a:t>
              </a:r>
              <a:r>
                <a:rPr lang="de-DE" dirty="0" smtClean="0"/>
                <a:t> </a:t>
              </a:r>
              <a:r>
                <a:rPr lang="de-DE" dirty="0"/>
                <a:t>(W</a:t>
              </a:r>
              <a:r>
                <a:rPr lang="de-DE" baseline="30000" dirty="0"/>
                <a:t>+</a:t>
              </a:r>
              <a:r>
                <a:rPr lang="de-DE" dirty="0"/>
                <a:t>,W</a:t>
              </a:r>
              <a:r>
                <a:rPr lang="de-DE" baseline="30000" dirty="0"/>
                <a:t>-</a:t>
              </a:r>
              <a:r>
                <a:rPr lang="de-DE" dirty="0" smtClean="0"/>
                <a:t>)         </a:t>
              </a:r>
              <a:endParaRPr lang="de-DE" dirty="0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2948632" y="3200402"/>
              <a:ext cx="4162096" cy="1481958"/>
            </a:xfrm>
            <a:custGeom>
              <a:avLst/>
              <a:gdLst>
                <a:gd name="connsiteX0" fmla="*/ 0 w 4130565"/>
                <a:gd name="connsiteY0" fmla="*/ 1545021 h 1545021"/>
                <a:gd name="connsiteX1" fmla="*/ 2049517 w 4130565"/>
                <a:gd name="connsiteY1" fmla="*/ 1229711 h 1545021"/>
                <a:gd name="connsiteX2" fmla="*/ 4130565 w 4130565"/>
                <a:gd name="connsiteY2" fmla="*/ 0 h 1545021"/>
                <a:gd name="connsiteX0" fmla="*/ 0 w 4130565"/>
                <a:gd name="connsiteY0" fmla="*/ 1545021 h 1545021"/>
                <a:gd name="connsiteX1" fmla="*/ 2049517 w 4130565"/>
                <a:gd name="connsiteY1" fmla="*/ 1229711 h 1545021"/>
                <a:gd name="connsiteX2" fmla="*/ 3026979 w 4130565"/>
                <a:gd name="connsiteY2" fmla="*/ 677918 h 1545021"/>
                <a:gd name="connsiteX3" fmla="*/ 4130565 w 4130565"/>
                <a:gd name="connsiteY3" fmla="*/ 0 h 1545021"/>
                <a:gd name="connsiteX0" fmla="*/ 0 w 4162096"/>
                <a:gd name="connsiteY0" fmla="*/ 1481958 h 1481958"/>
                <a:gd name="connsiteX1" fmla="*/ 2049517 w 4162096"/>
                <a:gd name="connsiteY1" fmla="*/ 1166648 h 1481958"/>
                <a:gd name="connsiteX2" fmla="*/ 3026979 w 4162096"/>
                <a:gd name="connsiteY2" fmla="*/ 614855 h 1481958"/>
                <a:gd name="connsiteX3" fmla="*/ 4162096 w 4162096"/>
                <a:gd name="connsiteY3" fmla="*/ 0 h 1481958"/>
                <a:gd name="connsiteX0" fmla="*/ 0 w 4162096"/>
                <a:gd name="connsiteY0" fmla="*/ 1481958 h 1481958"/>
                <a:gd name="connsiteX1" fmla="*/ 2049517 w 4162096"/>
                <a:gd name="connsiteY1" fmla="*/ 1166648 h 1481958"/>
                <a:gd name="connsiteX2" fmla="*/ 3058510 w 4162096"/>
                <a:gd name="connsiteY2" fmla="*/ 630621 h 1481958"/>
                <a:gd name="connsiteX3" fmla="*/ 4162096 w 4162096"/>
                <a:gd name="connsiteY3" fmla="*/ 0 h 148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096" h="1481958">
                  <a:moveTo>
                    <a:pt x="0" y="1481958"/>
                  </a:moveTo>
                  <a:cubicBezTo>
                    <a:pt x="680545" y="1453054"/>
                    <a:pt x="1539765" y="1308537"/>
                    <a:pt x="2049517" y="1166648"/>
                  </a:cubicBezTo>
                  <a:cubicBezTo>
                    <a:pt x="2559269" y="1024759"/>
                    <a:pt x="2711669" y="835573"/>
                    <a:pt x="3058510" y="630621"/>
                  </a:cubicBezTo>
                  <a:cubicBezTo>
                    <a:pt x="3405351" y="425669"/>
                    <a:pt x="3983420" y="120869"/>
                    <a:pt x="4162096" y="0"/>
                  </a:cubicBezTo>
                </a:path>
              </a:pathLst>
            </a:custGeom>
            <a:ln w="571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2300539" y="4221088"/>
            <a:ext cx="6767094" cy="960958"/>
            <a:chOff x="2300539" y="4221088"/>
            <a:chExt cx="6767094" cy="960958"/>
          </a:xfrm>
        </p:grpSpPr>
        <p:sp>
          <p:nvSpPr>
            <p:cNvPr id="5" name="Freihandform 4"/>
            <p:cNvSpPr/>
            <p:nvPr/>
          </p:nvSpPr>
          <p:spPr>
            <a:xfrm>
              <a:off x="2300539" y="4273503"/>
              <a:ext cx="4177862" cy="908543"/>
            </a:xfrm>
            <a:custGeom>
              <a:avLst/>
              <a:gdLst>
                <a:gd name="connsiteX0" fmla="*/ 0 w 4177862"/>
                <a:gd name="connsiteY0" fmla="*/ 677917 h 908543"/>
                <a:gd name="connsiteX1" fmla="*/ 772510 w 4177862"/>
                <a:gd name="connsiteY1" fmla="*/ 819807 h 908543"/>
                <a:gd name="connsiteX2" fmla="*/ 1355834 w 4177862"/>
                <a:gd name="connsiteY2" fmla="*/ 898634 h 908543"/>
                <a:gd name="connsiteX3" fmla="*/ 1797269 w 4177862"/>
                <a:gd name="connsiteY3" fmla="*/ 882869 h 908543"/>
                <a:gd name="connsiteX4" fmla="*/ 2490952 w 4177862"/>
                <a:gd name="connsiteY4" fmla="*/ 677917 h 908543"/>
                <a:gd name="connsiteX5" fmla="*/ 3184634 w 4177862"/>
                <a:gd name="connsiteY5" fmla="*/ 409903 h 908543"/>
                <a:gd name="connsiteX6" fmla="*/ 4177862 w 4177862"/>
                <a:gd name="connsiteY6" fmla="*/ 0 h 908543"/>
                <a:gd name="connsiteX7" fmla="*/ 4177862 w 4177862"/>
                <a:gd name="connsiteY7" fmla="*/ 0 h 90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7862" h="908543">
                  <a:moveTo>
                    <a:pt x="0" y="677917"/>
                  </a:moveTo>
                  <a:lnTo>
                    <a:pt x="772510" y="819807"/>
                  </a:lnTo>
                  <a:cubicBezTo>
                    <a:pt x="998482" y="856593"/>
                    <a:pt x="1185041" y="888124"/>
                    <a:pt x="1355834" y="898634"/>
                  </a:cubicBezTo>
                  <a:cubicBezTo>
                    <a:pt x="1526627" y="909144"/>
                    <a:pt x="1608083" y="919655"/>
                    <a:pt x="1797269" y="882869"/>
                  </a:cubicBezTo>
                  <a:cubicBezTo>
                    <a:pt x="1986455" y="846083"/>
                    <a:pt x="2259725" y="756745"/>
                    <a:pt x="2490952" y="677917"/>
                  </a:cubicBezTo>
                  <a:cubicBezTo>
                    <a:pt x="2722180" y="599089"/>
                    <a:pt x="2903482" y="522889"/>
                    <a:pt x="3184634" y="409903"/>
                  </a:cubicBezTo>
                  <a:cubicBezTo>
                    <a:pt x="3465786" y="296917"/>
                    <a:pt x="4177862" y="0"/>
                    <a:pt x="4177862" y="0"/>
                  </a:cubicBezTo>
                  <a:lnTo>
                    <a:pt x="4177862" y="0"/>
                  </a:ln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7236297" y="4221088"/>
              <a:ext cx="1831336" cy="584775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/>
                <a:t>IceCube</a:t>
              </a:r>
              <a:r>
                <a:rPr lang="de-DE" sz="1600" b="1" dirty="0"/>
                <a:t>/</a:t>
              </a:r>
              <a:r>
                <a:rPr lang="de-DE" sz="1600" b="1" dirty="0" err="1"/>
                <a:t>DeepCore</a:t>
              </a:r>
              <a:endParaRPr lang="de-DE" sz="1600" b="1" dirty="0"/>
            </a:p>
            <a:p>
              <a:r>
                <a:rPr lang="de-DE" sz="1600" dirty="0" err="1"/>
                <a:t>sensitivity</a:t>
              </a:r>
              <a:r>
                <a:rPr lang="de-DE" sz="1600" dirty="0"/>
                <a:t> (W</a:t>
              </a:r>
              <a:r>
                <a:rPr lang="de-DE" sz="1600" baseline="30000" dirty="0"/>
                <a:t>+</a:t>
              </a:r>
              <a:r>
                <a:rPr lang="de-DE" sz="1600" dirty="0"/>
                <a:t>,W</a:t>
              </a:r>
              <a:r>
                <a:rPr lang="de-DE" sz="1600" baseline="30000" dirty="0"/>
                <a:t>-</a:t>
              </a:r>
              <a:r>
                <a:rPr lang="de-DE" sz="1600" dirty="0"/>
                <a:t>)</a:t>
              </a:r>
            </a:p>
          </p:txBody>
        </p:sp>
      </p:grpSp>
      <p:sp>
        <p:nvSpPr>
          <p:cNvPr id="19" name="Rechteck 18"/>
          <p:cNvSpPr/>
          <p:nvPr/>
        </p:nvSpPr>
        <p:spPr>
          <a:xfrm>
            <a:off x="251520" y="980728"/>
            <a:ext cx="8892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2000" b="1" dirty="0" err="1" smtClean="0">
                <a:solidFill>
                  <a:srgbClr val="009900"/>
                </a:solidFill>
                <a:latin typeface="Calibri" pitchFamily="34" charset="0"/>
              </a:rPr>
              <a:t>IceCube</a:t>
            </a:r>
            <a:r>
              <a:rPr lang="de-DE" sz="2000" b="1" dirty="0" smtClean="0">
                <a:solidFill>
                  <a:srgbClr val="009900"/>
                </a:solidFill>
                <a:latin typeface="Calibri" pitchFamily="34" charset="0"/>
              </a:rPr>
              <a:t>:</a:t>
            </a:r>
            <a:r>
              <a:rPr lang="de-DE" sz="2000" dirty="0" smtClean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9900"/>
                </a:solidFill>
                <a:latin typeface="Calibri" pitchFamily="34" charset="0"/>
              </a:rPr>
              <a:t>sensitivity</a:t>
            </a:r>
            <a:r>
              <a:rPr lang="de-DE" sz="2000" dirty="0" smtClean="0">
                <a:solidFill>
                  <a:srgbClr val="009900"/>
                </a:solidFill>
                <a:latin typeface="Calibri" pitchFamily="34" charset="0"/>
              </a:rPr>
              <a:t> 100 x </a:t>
            </a:r>
            <a:r>
              <a:rPr lang="de-DE" sz="2000" dirty="0" err="1" smtClean="0">
                <a:solidFill>
                  <a:srgbClr val="009900"/>
                </a:solidFill>
                <a:latin typeface="Calibri" pitchFamily="34" charset="0"/>
              </a:rPr>
              <a:t>direct</a:t>
            </a:r>
            <a:r>
              <a:rPr lang="de-DE" sz="2000" dirty="0" smtClean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de-DE" sz="2000" dirty="0" err="1">
                <a:solidFill>
                  <a:srgbClr val="009900"/>
                </a:solidFill>
                <a:latin typeface="Calibri" pitchFamily="34" charset="0"/>
              </a:rPr>
              <a:t>search</a:t>
            </a:r>
            <a:r>
              <a:rPr lang="de-DE" sz="2000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de-DE" sz="2000" dirty="0" err="1">
                <a:solidFill>
                  <a:srgbClr val="009900"/>
                </a:solidFill>
                <a:latin typeface="Calibri" pitchFamily="34" charset="0"/>
              </a:rPr>
              <a:t>experiments</a:t>
            </a:r>
            <a:r>
              <a:rPr lang="de-DE" sz="2000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de-DE" sz="2000" dirty="0" smtClean="0">
                <a:solidFill>
                  <a:srgbClr val="009900"/>
                </a:solidFill>
                <a:latin typeface="Calibri" pitchFamily="34" charset="0"/>
              </a:rPr>
              <a:t>(</a:t>
            </a:r>
            <a:r>
              <a:rPr lang="de-DE" sz="2000" dirty="0" err="1" smtClean="0">
                <a:solidFill>
                  <a:srgbClr val="009900"/>
                </a:solidFill>
                <a:latin typeface="Calibri" pitchFamily="34" charset="0"/>
              </a:rPr>
              <a:t>sun</a:t>
            </a:r>
            <a:r>
              <a:rPr lang="de-DE" sz="2000" dirty="0" smtClean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de-DE" sz="2000" dirty="0" err="1" smtClean="0">
                <a:solidFill>
                  <a:srgbClr val="009900"/>
                </a:solidFill>
                <a:latin typeface="Calibri" pitchFamily="34" charset="0"/>
              </a:rPr>
              <a:t>mostly</a:t>
            </a:r>
            <a:r>
              <a:rPr lang="de-DE" sz="2000" dirty="0" smtClean="0">
                <a:solidFill>
                  <a:srgbClr val="009900"/>
                </a:solidFill>
                <a:latin typeface="Calibri" pitchFamily="34" charset="0"/>
              </a:rPr>
              <a:t> hydrogen!)</a:t>
            </a:r>
            <a:endParaRPr lang="en-GB" sz="2000" dirty="0">
              <a:solidFill>
                <a:srgbClr val="009900"/>
              </a:solidFill>
              <a:latin typeface="Calibri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236297" y="4941168"/>
            <a:ext cx="1812965" cy="1077218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de-DE" sz="1600" b="1" dirty="0" smtClean="0"/>
              <a:t>Non-</a:t>
            </a:r>
            <a:r>
              <a:rPr lang="de-DE" sz="1600" b="1" dirty="0" err="1" smtClean="0"/>
              <a:t>excluded</a:t>
            </a:r>
            <a:r>
              <a:rPr lang="de-DE" sz="1600" b="1" dirty="0" smtClean="0"/>
              <a:t> </a:t>
            </a:r>
            <a:r>
              <a:rPr lang="de-DE" sz="1600" dirty="0" err="1" smtClean="0"/>
              <a:t>even</a:t>
            </a:r>
            <a:r>
              <a:rPr lang="de-DE" sz="1600" dirty="0" smtClean="0"/>
              <a:t> </a:t>
            </a:r>
            <a:r>
              <a:rPr lang="de-DE" sz="1600" dirty="0" err="1" smtClean="0"/>
              <a:t>if</a:t>
            </a:r>
            <a:r>
              <a:rPr lang="de-DE" sz="1600" dirty="0" smtClean="0"/>
              <a:t> SI- </a:t>
            </a:r>
            <a:r>
              <a:rPr lang="de-DE" sz="1600" dirty="0" err="1" smtClean="0"/>
              <a:t>limits</a:t>
            </a:r>
            <a:r>
              <a:rPr lang="de-DE" sz="1600" dirty="0" smtClean="0"/>
              <a:t> </a:t>
            </a:r>
            <a:r>
              <a:rPr lang="de-DE" sz="1600" dirty="0" err="1" smtClean="0"/>
              <a:t>improved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1000</a:t>
            </a:r>
          </a:p>
          <a:p>
            <a:r>
              <a:rPr lang="de-DE" sz="1600" dirty="0" smtClean="0"/>
              <a:t>MSSM </a:t>
            </a:r>
            <a:r>
              <a:rPr lang="de-DE" sz="1600" dirty="0" err="1" smtClean="0"/>
              <a:t>scan</a:t>
            </a:r>
            <a:endParaRPr lang="de-DE" sz="1600" dirty="0"/>
          </a:p>
        </p:txBody>
      </p:sp>
      <p:sp>
        <p:nvSpPr>
          <p:cNvPr id="20" name="Textfeld 19"/>
          <p:cNvSpPr txBox="1"/>
          <p:nvPr/>
        </p:nvSpPr>
        <p:spPr>
          <a:xfrm>
            <a:off x="797431" y="4436531"/>
            <a:ext cx="126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preliminary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534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94" y="1474435"/>
            <a:ext cx="6066465" cy="443218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36289" y="218532"/>
            <a:ext cx="75369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>
                <a:solidFill>
                  <a:schemeClr val="bg1">
                    <a:lumMod val="50000"/>
                  </a:schemeClr>
                </a:solidFill>
              </a:rPr>
              <a:t>… </a:t>
            </a:r>
            <a:r>
              <a:rPr lang="de-DE" sz="4400" dirty="0" err="1" smtClean="0">
                <a:solidFill>
                  <a:schemeClr val="bg1">
                    <a:lumMod val="50000"/>
                  </a:schemeClr>
                </a:solidFill>
              </a:rPr>
              <a:t>continuing</a:t>
            </a:r>
            <a:r>
              <a:rPr lang="de-DE" sz="4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400" dirty="0" err="1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de-DE" sz="4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400" dirty="0" err="1" smtClean="0">
                <a:solidFill>
                  <a:schemeClr val="bg1">
                    <a:lumMod val="50000"/>
                  </a:schemeClr>
                </a:solidFill>
              </a:rPr>
              <a:t>higher</a:t>
            </a:r>
            <a:r>
              <a:rPr lang="de-DE" sz="4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400" dirty="0" err="1" smtClean="0">
                <a:solidFill>
                  <a:schemeClr val="bg1">
                    <a:lumMod val="50000"/>
                  </a:schemeClr>
                </a:solidFill>
              </a:rPr>
              <a:t>energies</a:t>
            </a:r>
            <a:r>
              <a:rPr lang="de-DE" sz="4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de-DE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55001" y="987973"/>
            <a:ext cx="6554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err="1">
                <a:solidFill>
                  <a:srgbClr val="0000FF"/>
                </a:solidFill>
              </a:rPr>
              <a:t>l</a:t>
            </a:r>
            <a:r>
              <a:rPr lang="de-DE" sz="2000" i="1" dirty="0" err="1" smtClean="0">
                <a:solidFill>
                  <a:srgbClr val="0000FF"/>
                </a:solidFill>
              </a:rPr>
              <a:t>ook</a:t>
            </a:r>
            <a:r>
              <a:rPr lang="de-DE" sz="2000" i="1" dirty="0" smtClean="0">
                <a:solidFill>
                  <a:srgbClr val="0000FF"/>
                </a:solidFill>
              </a:rPr>
              <a:t> </a:t>
            </a:r>
            <a:r>
              <a:rPr lang="de-DE" sz="2000" i="1" dirty="0" err="1" smtClean="0">
                <a:solidFill>
                  <a:srgbClr val="0000FF"/>
                </a:solidFill>
              </a:rPr>
              <a:t>for</a:t>
            </a:r>
            <a:r>
              <a:rPr lang="de-DE" sz="2000" i="1" dirty="0" smtClean="0">
                <a:solidFill>
                  <a:srgbClr val="0000FF"/>
                </a:solidFill>
              </a:rPr>
              <a:t> </a:t>
            </a:r>
            <a:r>
              <a:rPr lang="de-DE" sz="2000" i="1" dirty="0" err="1" smtClean="0">
                <a:solidFill>
                  <a:srgbClr val="0000FF"/>
                </a:solidFill>
              </a:rPr>
              <a:t>excess</a:t>
            </a:r>
            <a:r>
              <a:rPr lang="de-DE" sz="2000" i="1" dirty="0" smtClean="0">
                <a:solidFill>
                  <a:srgbClr val="0000FF"/>
                </a:solidFill>
              </a:rPr>
              <a:t> </a:t>
            </a:r>
            <a:r>
              <a:rPr lang="de-DE" sz="2000" i="1" dirty="0" err="1" smtClean="0">
                <a:solidFill>
                  <a:srgbClr val="0000FF"/>
                </a:solidFill>
              </a:rPr>
              <a:t>of</a:t>
            </a:r>
            <a:r>
              <a:rPr lang="de-DE" sz="2000" i="1" dirty="0" smtClean="0">
                <a:solidFill>
                  <a:srgbClr val="0000FF"/>
                </a:solidFill>
              </a:rPr>
              <a:t> </a:t>
            </a:r>
            <a:r>
              <a:rPr lang="de-DE" sz="2000" i="1" dirty="0" smtClean="0">
                <a:solidFill>
                  <a:srgbClr val="0000FF"/>
                </a:solidFill>
                <a:sym typeface="Symbol"/>
              </a:rPr>
              <a:t></a:t>
            </a:r>
            <a:r>
              <a:rPr lang="de-DE" sz="2000" i="1" baseline="-25000" dirty="0" smtClean="0">
                <a:solidFill>
                  <a:srgbClr val="0000FF"/>
                </a:solidFill>
                <a:sym typeface="Symbol"/>
              </a:rPr>
              <a:t></a:t>
            </a:r>
            <a:r>
              <a:rPr lang="de-DE" sz="2000" i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de-DE" sz="2000" i="1" dirty="0">
                <a:solidFill>
                  <a:srgbClr val="0000FF"/>
                </a:solidFill>
                <a:sym typeface="Symbol"/>
              </a:rPr>
              <a:t> </a:t>
            </a:r>
            <a:r>
              <a:rPr lang="de-DE" sz="2000" i="1" dirty="0" smtClean="0">
                <a:solidFill>
                  <a:srgbClr val="0000FF"/>
                </a:solidFill>
                <a:sym typeface="Symbol"/>
              </a:rPr>
              <a:t>, </a:t>
            </a:r>
            <a:r>
              <a:rPr lang="de-DE" sz="2000" i="1" baseline="-25000" dirty="0" smtClean="0">
                <a:solidFill>
                  <a:srgbClr val="0000FF"/>
                </a:solidFill>
                <a:sym typeface="Symbol"/>
              </a:rPr>
              <a:t>e  </a:t>
            </a:r>
            <a:r>
              <a:rPr lang="de-DE" sz="2000" i="1" dirty="0" err="1" smtClean="0">
                <a:solidFill>
                  <a:srgbClr val="0000FF"/>
                </a:solidFill>
                <a:sym typeface="Symbol"/>
              </a:rPr>
              <a:t>etc</a:t>
            </a:r>
            <a:r>
              <a:rPr lang="de-DE" sz="2000" i="1" dirty="0" smtClean="0">
                <a:solidFill>
                  <a:srgbClr val="0000FF"/>
                </a:solidFill>
                <a:sym typeface="Symbol"/>
              </a:rPr>
              <a:t> on top </a:t>
            </a:r>
            <a:r>
              <a:rPr lang="de-DE" sz="2000" i="1" dirty="0" err="1" smtClean="0">
                <a:solidFill>
                  <a:srgbClr val="0000FF"/>
                </a:solidFill>
                <a:sym typeface="Symbol"/>
              </a:rPr>
              <a:t>of</a:t>
            </a:r>
            <a:r>
              <a:rPr lang="de-DE" sz="2000" i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de-DE" sz="2000" i="1" dirty="0" err="1" smtClean="0">
                <a:solidFill>
                  <a:srgbClr val="0000FF"/>
                </a:solidFill>
                <a:sym typeface="Symbol"/>
              </a:rPr>
              <a:t>atmospheric</a:t>
            </a:r>
            <a:r>
              <a:rPr lang="de-DE" sz="2000" i="1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de-DE" sz="2000" i="1" dirty="0" err="1" smtClean="0">
                <a:solidFill>
                  <a:srgbClr val="0000FF"/>
                </a:solidFill>
                <a:sym typeface="Symbol"/>
              </a:rPr>
              <a:t>neutrinos</a:t>
            </a:r>
            <a:endParaRPr lang="de-DE" sz="2000" i="1" baseline="-25000" dirty="0">
              <a:solidFill>
                <a:srgbClr val="0000FF"/>
              </a:solidFill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2059379" y="4722167"/>
            <a:ext cx="3690754" cy="461665"/>
          </a:xfrm>
          <a:prstGeom prst="rect">
            <a:avLst/>
          </a:prstGeom>
          <a:solidFill>
            <a:srgbClr val="FFCCCC">
              <a:alpha val="67059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de-DE" sz="2400" dirty="0" err="1" smtClean="0">
                <a:latin typeface="Calibri" pitchFamily="34" charset="0"/>
              </a:rPr>
              <a:t>Spectrum</a:t>
            </a:r>
            <a:r>
              <a:rPr lang="de-DE" sz="2400" dirty="0" smtClean="0">
                <a:latin typeface="Calibri" pitchFamily="34" charset="0"/>
              </a:rPr>
              <a:t> </a:t>
            </a:r>
            <a:r>
              <a:rPr lang="de-DE" sz="2400" dirty="0" err="1" smtClean="0">
                <a:latin typeface="Calibri" pitchFamily="34" charset="0"/>
              </a:rPr>
              <a:t>of</a:t>
            </a:r>
            <a:r>
              <a:rPr lang="de-DE" sz="2400" dirty="0" smtClean="0">
                <a:latin typeface="Calibri" pitchFamily="34" charset="0"/>
              </a:rPr>
              <a:t> </a:t>
            </a:r>
            <a:r>
              <a:rPr lang="de-DE" sz="2400" dirty="0" err="1" smtClean="0">
                <a:latin typeface="Calibri" pitchFamily="34" charset="0"/>
              </a:rPr>
              <a:t>atmospheric</a:t>
            </a:r>
            <a:r>
              <a:rPr lang="de-DE" sz="2400" dirty="0" smtClean="0">
                <a:latin typeface="Calibri" pitchFamily="34" charset="0"/>
              </a:rPr>
              <a:t> </a:t>
            </a:r>
            <a:r>
              <a:rPr lang="de-DE" sz="2400" dirty="0" smtClean="0">
                <a:latin typeface="Calibri" pitchFamily="34" charset="0"/>
                <a:sym typeface="Symbol"/>
              </a:rPr>
              <a:t></a:t>
            </a:r>
            <a:r>
              <a:rPr lang="de-DE" sz="2400" baseline="-25000" dirty="0" smtClean="0">
                <a:latin typeface="Calibri" pitchFamily="34" charset="0"/>
                <a:sym typeface="Symbol"/>
              </a:rPr>
              <a:t></a:t>
            </a:r>
            <a:endParaRPr lang="de-DE" sz="2400" baseline="-25000" dirty="0">
              <a:latin typeface="Calibri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688708" y="5537284"/>
            <a:ext cx="195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100 </a:t>
            </a:r>
            <a:r>
              <a:rPr lang="de-DE" sz="2000" dirty="0" err="1" smtClean="0"/>
              <a:t>TeV</a:t>
            </a:r>
            <a:r>
              <a:rPr lang="de-DE" sz="2000" dirty="0" smtClean="0"/>
              <a:t>=10</a:t>
            </a:r>
            <a:r>
              <a:rPr lang="de-DE" sz="2000" baseline="30000" dirty="0" smtClean="0"/>
              <a:t>14</a:t>
            </a:r>
            <a:r>
              <a:rPr lang="de-DE" sz="2000" dirty="0" smtClean="0"/>
              <a:t> eV </a:t>
            </a:r>
            <a:endParaRPr lang="de-DE" sz="200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331640" y="3690525"/>
            <a:ext cx="6768752" cy="2978835"/>
            <a:chOff x="1331640" y="3690525"/>
            <a:chExt cx="6768752" cy="2978835"/>
          </a:xfrm>
        </p:grpSpPr>
        <p:sp>
          <p:nvSpPr>
            <p:cNvPr id="18" name="Pfeil nach rechts 17"/>
            <p:cNvSpPr/>
            <p:nvPr/>
          </p:nvSpPr>
          <p:spPr>
            <a:xfrm>
              <a:off x="1331640" y="6184728"/>
              <a:ext cx="9784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699792" y="6207695"/>
              <a:ext cx="4117474" cy="46166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2400" dirty="0" err="1"/>
                <a:t>s</a:t>
              </a:r>
              <a:r>
                <a:rPr lang="de-DE" sz="2400" dirty="0" err="1" smtClean="0"/>
                <a:t>tudy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energies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above</a:t>
              </a:r>
              <a:r>
                <a:rPr lang="de-DE" sz="2400" dirty="0" smtClean="0"/>
                <a:t> O(50) </a:t>
              </a:r>
              <a:r>
                <a:rPr lang="de-DE" sz="2400" dirty="0" err="1" smtClean="0"/>
                <a:t>TeV</a:t>
              </a:r>
              <a:endParaRPr lang="de-DE" sz="2400" dirty="0"/>
            </a:p>
          </p:txBody>
        </p:sp>
        <p:cxnSp>
          <p:nvCxnSpPr>
            <p:cNvPr id="5" name="Gerade Verbindung mit Pfeil 4"/>
            <p:cNvCxnSpPr/>
            <p:nvPr/>
          </p:nvCxnSpPr>
          <p:spPr>
            <a:xfrm>
              <a:off x="6012159" y="3690525"/>
              <a:ext cx="2088233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883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8" y="1412776"/>
            <a:ext cx="8712200" cy="467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924831" y="235390"/>
            <a:ext cx="651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 smtClean="0">
                <a:solidFill>
                  <a:schemeClr val="bg1">
                    <a:lumMod val="50000"/>
                  </a:schemeClr>
                </a:solidFill>
              </a:rPr>
              <a:t>Extraterrestric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</a:t>
            </a:r>
            <a:r>
              <a:rPr lang="de-DE" sz="4000" baseline="-25000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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 - diffuse </a:t>
            </a:r>
            <a:r>
              <a:rPr lang="de-DE" sz="4000" dirty="0" err="1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flux</a:t>
            </a:r>
            <a:endParaRPr lang="de-DE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924831" y="4509120"/>
            <a:ext cx="6311465" cy="2261865"/>
            <a:chOff x="924831" y="4509120"/>
            <a:chExt cx="6311465" cy="2261865"/>
          </a:xfrm>
        </p:grpSpPr>
        <p:cxnSp>
          <p:nvCxnSpPr>
            <p:cNvPr id="15" name="Gerade Verbindung 14"/>
            <p:cNvCxnSpPr/>
            <p:nvPr/>
          </p:nvCxnSpPr>
          <p:spPr>
            <a:xfrm>
              <a:off x="2339752" y="4509120"/>
              <a:ext cx="4896544" cy="0"/>
            </a:xfrm>
            <a:prstGeom prst="line">
              <a:avLst/>
            </a:prstGeom>
            <a:ln w="76200">
              <a:solidFill>
                <a:srgbClr val="0099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>
              <a:off x="924831" y="6309320"/>
              <a:ext cx="3145348" cy="461665"/>
            </a:xfrm>
            <a:prstGeom prst="rect">
              <a:avLst/>
            </a:prstGeom>
            <a:noFill/>
            <a:ln w="28575">
              <a:solidFill>
                <a:srgbClr val="0099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2400" dirty="0" err="1" smtClean="0"/>
                <a:t>Waxman-Bahcall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bound</a:t>
              </a:r>
              <a:endParaRPr lang="de-DE" sz="2400" dirty="0"/>
            </a:p>
          </p:txBody>
        </p:sp>
        <p:cxnSp>
          <p:nvCxnSpPr>
            <p:cNvPr id="19" name="Gerade Verbindung mit Pfeil 18"/>
            <p:cNvCxnSpPr/>
            <p:nvPr/>
          </p:nvCxnSpPr>
          <p:spPr>
            <a:xfrm flipV="1">
              <a:off x="1619672" y="4509120"/>
              <a:ext cx="1477541" cy="1800200"/>
            </a:xfrm>
            <a:prstGeom prst="straightConnector1">
              <a:avLst/>
            </a:prstGeom>
            <a:ln>
              <a:solidFill>
                <a:srgbClr val="0099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en 21"/>
          <p:cNvGrpSpPr/>
          <p:nvPr/>
        </p:nvGrpSpPr>
        <p:grpSpPr>
          <a:xfrm>
            <a:off x="3097213" y="2511326"/>
            <a:ext cx="4862939" cy="2213818"/>
            <a:chOff x="3097213" y="2511326"/>
            <a:chExt cx="4862939" cy="2213818"/>
          </a:xfrm>
        </p:grpSpPr>
        <p:sp>
          <p:nvSpPr>
            <p:cNvPr id="4" name="Line 5"/>
            <p:cNvSpPr>
              <a:spLocks noChangeShapeType="1"/>
            </p:cNvSpPr>
            <p:nvPr/>
          </p:nvSpPr>
          <p:spPr bwMode="auto">
            <a:xfrm flipV="1">
              <a:off x="3116263" y="2814539"/>
              <a:ext cx="2232025" cy="0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V="1">
              <a:off x="5487988" y="2511326"/>
              <a:ext cx="2232025" cy="0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V="1">
              <a:off x="3097213" y="2959001"/>
              <a:ext cx="2232025" cy="0"/>
            </a:xfrm>
            <a:prstGeom prst="line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3275856" y="3140968"/>
              <a:ext cx="4684296" cy="461665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latin typeface="Arial" charset="0"/>
                </a:rPr>
                <a:t>IceCube</a:t>
              </a:r>
              <a:r>
                <a:rPr lang="en-US" sz="2400" dirty="0" smtClean="0">
                  <a:latin typeface="Arial" charset="0"/>
                </a:rPr>
                <a:t> 40 strings: </a:t>
              </a:r>
              <a:r>
                <a:rPr lang="en-US" sz="2400" dirty="0">
                  <a:latin typeface="Arial" charset="0"/>
                </a:rPr>
                <a:t>5</a:t>
              </a:r>
              <a:r>
                <a:rPr lang="en-US" sz="2400" dirty="0">
                  <a:latin typeface="Arial" charset="0"/>
                  <a:sym typeface="Symbol" pitchFamily="18" charset="2"/>
                </a:rPr>
                <a:t></a:t>
              </a:r>
              <a:r>
                <a:rPr lang="en-US" sz="2400" dirty="0">
                  <a:latin typeface="Arial" charset="0"/>
                </a:rPr>
                <a:t>  excluded</a:t>
              </a:r>
            </a:p>
          </p:txBody>
        </p:sp>
        <p:cxnSp>
          <p:nvCxnSpPr>
            <p:cNvPr id="9" name="Gerade Verbindung 8"/>
            <p:cNvCxnSpPr/>
            <p:nvPr/>
          </p:nvCxnSpPr>
          <p:spPr>
            <a:xfrm>
              <a:off x="3563888" y="4725144"/>
              <a:ext cx="1924100" cy="0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/>
            <p:nvPr/>
          </p:nvCxnSpPr>
          <p:spPr>
            <a:xfrm flipH="1">
              <a:off x="5329238" y="3602633"/>
              <a:ext cx="898946" cy="1122511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feld 23"/>
          <p:cNvSpPr txBox="1"/>
          <p:nvPr/>
        </p:nvSpPr>
        <p:spPr>
          <a:xfrm>
            <a:off x="3794537" y="955391"/>
            <a:ext cx="486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… </a:t>
            </a:r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Waxman-Bahcall</a:t>
            </a:r>
            <a:r>
              <a:rPr lang="de-DE" i="1" dirty="0" smtClean="0"/>
              <a:t> </a:t>
            </a:r>
            <a:r>
              <a:rPr lang="de-DE" i="1" dirty="0" err="1" smtClean="0"/>
              <a:t>bound</a:t>
            </a:r>
            <a:r>
              <a:rPr lang="de-DE" i="1" dirty="0" smtClean="0"/>
              <a:t> </a:t>
            </a:r>
            <a:r>
              <a:rPr lang="de-DE" i="1" dirty="0" err="1" smtClean="0"/>
              <a:t>has</a:t>
            </a:r>
            <a:r>
              <a:rPr lang="de-DE" i="1" dirty="0" smtClean="0"/>
              <a:t> </a:t>
            </a:r>
            <a:r>
              <a:rPr lang="de-DE" i="1" dirty="0" err="1" smtClean="0"/>
              <a:t>been</a:t>
            </a:r>
            <a:r>
              <a:rPr lang="de-DE" i="1" dirty="0" smtClean="0"/>
              <a:t> </a:t>
            </a:r>
            <a:r>
              <a:rPr lang="de-DE" i="1" dirty="0" err="1" smtClean="0"/>
              <a:t>crossed</a:t>
            </a:r>
            <a:r>
              <a:rPr lang="de-DE" i="1" dirty="0" smtClean="0"/>
              <a:t> …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84793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381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3600" u="sng">
                <a:solidFill>
                  <a:srgbClr val="CC0000"/>
                </a:solidFill>
              </a:rPr>
              <a:t>EGADS Schedule</a:t>
            </a:r>
          </a:p>
        </p:txBody>
      </p:sp>
      <p:sp>
        <p:nvSpPr>
          <p:cNvPr id="89091" name="Text Box 4"/>
          <p:cNvSpPr txBox="1">
            <a:spLocks noChangeArrowheads="1"/>
          </p:cNvSpPr>
          <p:nvPr/>
        </p:nvSpPr>
        <p:spPr bwMode="auto">
          <a:xfrm>
            <a:off x="152400" y="933450"/>
            <a:ext cx="87757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1800"/>
              <a:t>2009-10: Excavation of new underground experimental hall,</a:t>
            </a:r>
          </a:p>
          <a:p>
            <a:pPr eaLnBrk="1" hangingPunct="1"/>
            <a:r>
              <a:rPr lang="en-US" altLang="ja-JP" sz="1800"/>
              <a:t>                 construction of stainless steel test tank and</a:t>
            </a:r>
          </a:p>
          <a:p>
            <a:pPr eaLnBrk="1" hangingPunct="1"/>
            <a:r>
              <a:rPr lang="en-US" altLang="ja-JP" sz="1800"/>
              <a:t>                 PMT-supporting structure </a:t>
            </a:r>
            <a:r>
              <a:rPr lang="en-US" altLang="ja-JP" sz="1800">
                <a:solidFill>
                  <a:srgbClr val="008000"/>
                </a:solidFill>
              </a:rPr>
              <a:t>(all completed, June 2010)</a:t>
            </a:r>
          </a:p>
          <a:p>
            <a:pPr eaLnBrk="1" hangingPunct="1"/>
            <a:endParaRPr lang="en-US" altLang="ja-JP" sz="1000"/>
          </a:p>
          <a:p>
            <a:pPr eaLnBrk="1" hangingPunct="1"/>
            <a:r>
              <a:rPr lang="en-US" altLang="ja-JP" sz="1800"/>
              <a:t>2010-11: Assembly of main water filtration system </a:t>
            </a:r>
            <a:r>
              <a:rPr lang="en-US" altLang="ja-JP" sz="1800">
                <a:solidFill>
                  <a:srgbClr val="008000"/>
                </a:solidFill>
              </a:rPr>
              <a:t>(completed),</a:t>
            </a:r>
            <a:r>
              <a:rPr lang="en-US" altLang="ja-JP" sz="1800"/>
              <a:t> </a:t>
            </a:r>
          </a:p>
          <a:p>
            <a:pPr eaLnBrk="1" hangingPunct="1"/>
            <a:r>
              <a:rPr lang="en-US" altLang="ja-JP" sz="1800"/>
              <a:t>                  tube prep, mounting of PMT’s, installation</a:t>
            </a:r>
          </a:p>
          <a:p>
            <a:pPr eaLnBrk="1" hangingPunct="1"/>
            <a:r>
              <a:rPr lang="en-US" altLang="ja-JP" sz="1800"/>
              <a:t>                  of electronics and DAQ computers</a:t>
            </a:r>
          </a:p>
          <a:p>
            <a:pPr eaLnBrk="1" hangingPunct="1"/>
            <a:endParaRPr lang="en-US" altLang="ja-JP" sz="1000"/>
          </a:p>
          <a:p>
            <a:pPr eaLnBrk="1" hangingPunct="1"/>
            <a:r>
              <a:rPr lang="en-US" altLang="ja-JP" sz="1800"/>
              <a:t>2011-13: Experimental program, long-term stability assessment</a:t>
            </a:r>
          </a:p>
        </p:txBody>
      </p:sp>
      <p:sp>
        <p:nvSpPr>
          <p:cNvPr id="89092" name="Text Box 5"/>
          <p:cNvSpPr txBox="1">
            <a:spLocks noChangeArrowheads="1"/>
          </p:cNvSpPr>
          <p:nvPr/>
        </p:nvSpPr>
        <p:spPr bwMode="auto">
          <a:xfrm>
            <a:off x="533400" y="4083050"/>
            <a:ext cx="7588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1800">
                <a:solidFill>
                  <a:srgbClr val="000099"/>
                </a:solidFill>
              </a:rPr>
              <a:t>At the same time, material aging studies will be carried out in Japan, and </a:t>
            </a:r>
          </a:p>
          <a:p>
            <a:pPr eaLnBrk="1" hangingPunct="1"/>
            <a:r>
              <a:rPr lang="en-US" altLang="ja-JP" sz="1800">
                <a:solidFill>
                  <a:srgbClr val="000099"/>
                </a:solidFill>
              </a:rPr>
              <a:t>          transparency and water filtration studies will continue in the US</a:t>
            </a:r>
            <a:endParaRPr lang="en-US" altLang="ja-JP" sz="1800">
              <a:solidFill>
                <a:schemeClr val="accent2"/>
              </a:solidFill>
            </a:endParaRPr>
          </a:p>
        </p:txBody>
      </p: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242888" y="4876800"/>
            <a:ext cx="8672512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600" b="1">
                <a:solidFill>
                  <a:srgbClr val="CC0099"/>
                </a:solidFill>
              </a:rPr>
              <a:t>The goal is to be able to state conclusively whether or</a:t>
            </a:r>
            <a:br>
              <a:rPr lang="en-US" altLang="ja-JP" sz="2600" b="1">
                <a:solidFill>
                  <a:srgbClr val="CC0099"/>
                </a:solidFill>
              </a:rPr>
            </a:br>
            <a:r>
              <a:rPr lang="en-US" altLang="ja-JP" sz="2600" b="1">
                <a:solidFill>
                  <a:srgbClr val="CC0099"/>
                </a:solidFill>
              </a:rPr>
              <a:t>not gadolinium loading of Super-Kamiokande will be</a:t>
            </a:r>
            <a:br>
              <a:rPr lang="en-US" altLang="ja-JP" sz="2600" b="1">
                <a:solidFill>
                  <a:srgbClr val="CC0099"/>
                </a:solidFill>
              </a:rPr>
            </a:br>
            <a:r>
              <a:rPr lang="en-US" altLang="ja-JP" sz="2600" b="1">
                <a:solidFill>
                  <a:srgbClr val="CC0099"/>
                </a:solidFill>
              </a:rPr>
              <a:t>safe and effective.  </a:t>
            </a:r>
          </a:p>
          <a:p>
            <a:pPr eaLnBrk="1" hangingPunct="1"/>
            <a:r>
              <a:rPr lang="en-US" altLang="ja-JP" sz="2600" b="1">
                <a:solidFill>
                  <a:srgbClr val="008000"/>
                </a:solidFill>
              </a:rPr>
              <a:t>Target date for decision = mid-2012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9020BEC-C271-4996-8755-F6CD5C95F90F}" type="slidenum">
              <a:rPr kumimoji="0" lang="en-US" altLang="ja-JP" sz="1400">
                <a:solidFill>
                  <a:srgbClr val="000000"/>
                </a:solidFill>
              </a:rPr>
              <a:pPr eaLnBrk="1" hangingPunct="1"/>
              <a:t>28</a:t>
            </a:fld>
            <a:endParaRPr kumimoji="0" lang="en-US" altLang="ja-JP" sz="140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88" y="-38721"/>
            <a:ext cx="9858375" cy="699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043608" y="439807"/>
            <a:ext cx="8129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bg1">
                    <a:lumMod val="95000"/>
                  </a:schemeClr>
                </a:solidFill>
              </a:rPr>
              <a:t>IV. Core </a:t>
            </a:r>
            <a:r>
              <a:rPr lang="de-DE" sz="4000" dirty="0" err="1" smtClean="0">
                <a:solidFill>
                  <a:schemeClr val="bg1">
                    <a:lumMod val="95000"/>
                  </a:schemeClr>
                </a:solidFill>
              </a:rPr>
              <a:t>collapse</a:t>
            </a:r>
            <a:r>
              <a:rPr lang="de-DE" sz="4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4000" dirty="0" err="1" smtClean="0">
                <a:solidFill>
                  <a:schemeClr val="bg1">
                    <a:lumMod val="95000"/>
                  </a:schemeClr>
                </a:solidFill>
              </a:rPr>
              <a:t>supernova</a:t>
            </a:r>
            <a:r>
              <a:rPr lang="de-DE" sz="4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4000" dirty="0" err="1" smtClean="0">
                <a:solidFill>
                  <a:schemeClr val="bg1">
                    <a:lumMod val="95000"/>
                  </a:schemeClr>
                </a:solidFill>
              </a:rPr>
              <a:t>detection</a:t>
            </a:r>
            <a:r>
              <a:rPr lang="de-DE" sz="4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de-DE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 rot="21304565">
            <a:off x="-97240" y="1777525"/>
            <a:ext cx="8220135" cy="3970318"/>
          </a:xfrm>
          <a:prstGeom prst="rect">
            <a:avLst/>
          </a:prstGeom>
          <a:solidFill>
            <a:srgbClr val="F9FEDA">
              <a:alpha val="76000"/>
            </a:srgbClr>
          </a:solidFill>
          <a:ln>
            <a:noFill/>
          </a:ln>
          <a:effectLst/>
          <a:scene3d>
            <a:camera prst="perspectiveContrastingLeftFacing"/>
            <a:lightRig rig="threePt" dir="t"/>
          </a:scene3d>
          <a:extLst/>
        </p:spPr>
        <p:txBody>
          <a:bodyPr wrap="none">
            <a:spAutoFit/>
          </a:bodyPr>
          <a:lstStyle/>
          <a:p>
            <a:r>
              <a:rPr lang="de-DE" sz="2800" b="1" dirty="0" err="1" smtClean="0"/>
              <a:t>Milky</a:t>
            </a:r>
            <a:r>
              <a:rPr lang="de-DE" sz="2800" b="1" dirty="0" smtClean="0"/>
              <a:t> </a:t>
            </a:r>
            <a:r>
              <a:rPr lang="de-DE" sz="2800" b="1" dirty="0"/>
              <a:t>Way: </a:t>
            </a:r>
            <a:r>
              <a:rPr lang="de-DE" sz="2800" dirty="0"/>
              <a:t>2 </a:t>
            </a:r>
            <a:r>
              <a:rPr lang="de-DE" sz="2800" dirty="0">
                <a:sym typeface="Symbol" pitchFamily="18" charset="2"/>
              </a:rPr>
              <a:t></a:t>
            </a:r>
            <a:r>
              <a:rPr lang="de-DE" sz="2800" dirty="0"/>
              <a:t> 1 </a:t>
            </a:r>
            <a:r>
              <a:rPr lang="de-DE" sz="2800" dirty="0" err="1"/>
              <a:t>core</a:t>
            </a:r>
            <a:r>
              <a:rPr lang="de-DE" sz="2800" dirty="0"/>
              <a:t> </a:t>
            </a:r>
            <a:r>
              <a:rPr lang="de-DE" sz="2800" dirty="0" err="1"/>
              <a:t>collapse</a:t>
            </a:r>
            <a:r>
              <a:rPr lang="de-DE" sz="2800" dirty="0"/>
              <a:t> </a:t>
            </a:r>
            <a:r>
              <a:rPr lang="de-DE" sz="2800" dirty="0" err="1"/>
              <a:t>supernovae</a:t>
            </a:r>
            <a:r>
              <a:rPr lang="de-DE" sz="2800" dirty="0"/>
              <a:t> per </a:t>
            </a:r>
            <a:r>
              <a:rPr lang="de-DE" sz="2800" dirty="0" err="1"/>
              <a:t>century</a:t>
            </a:r>
            <a:endParaRPr lang="de-DE" sz="2800" dirty="0"/>
          </a:p>
          <a:p>
            <a:endParaRPr lang="de-DE" sz="2800" dirty="0"/>
          </a:p>
          <a:p>
            <a:r>
              <a:rPr lang="de-DE" sz="2800" dirty="0" err="1"/>
              <a:t>with</a:t>
            </a:r>
            <a:r>
              <a:rPr lang="de-DE" sz="2800" dirty="0"/>
              <a:t> 3 </a:t>
            </a:r>
            <a:r>
              <a:rPr lang="de-DE" sz="2800" dirty="0" err="1"/>
              <a:t>supernovae</a:t>
            </a:r>
            <a:r>
              <a:rPr lang="de-DE" sz="2800" dirty="0"/>
              <a:t>/</a:t>
            </a:r>
            <a:r>
              <a:rPr lang="de-DE" sz="2800" dirty="0" err="1"/>
              <a:t>century</a:t>
            </a:r>
            <a:r>
              <a:rPr lang="de-DE" sz="2800" dirty="0"/>
              <a:t>, </a:t>
            </a:r>
            <a:r>
              <a:rPr lang="de-DE" sz="2800" dirty="0" err="1"/>
              <a:t>probability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observation</a:t>
            </a:r>
            <a:r>
              <a:rPr lang="de-DE" sz="2800" dirty="0"/>
              <a:t>: </a:t>
            </a:r>
          </a:p>
          <a:p>
            <a:endParaRPr lang="de-DE" sz="2800" dirty="0"/>
          </a:p>
          <a:p>
            <a:r>
              <a:rPr lang="de-DE" sz="2800" dirty="0"/>
              <a:t>	25 % </a:t>
            </a:r>
            <a:r>
              <a:rPr lang="de-DE" sz="2800" dirty="0" err="1"/>
              <a:t>within</a:t>
            </a:r>
            <a:r>
              <a:rPr lang="de-DE" sz="2800" dirty="0"/>
              <a:t> 10 </a:t>
            </a:r>
            <a:r>
              <a:rPr lang="de-DE" sz="2800" dirty="0" err="1"/>
              <a:t>years</a:t>
            </a:r>
            <a:endParaRPr lang="de-DE" sz="2800" dirty="0"/>
          </a:p>
          <a:p>
            <a:r>
              <a:rPr lang="de-DE" sz="2800" dirty="0"/>
              <a:t>	45%  </a:t>
            </a:r>
            <a:r>
              <a:rPr lang="de-DE" sz="2800" dirty="0" err="1"/>
              <a:t>within</a:t>
            </a:r>
            <a:r>
              <a:rPr lang="de-DE" sz="2800" dirty="0"/>
              <a:t> 20 </a:t>
            </a:r>
            <a:r>
              <a:rPr lang="de-DE" sz="2800" dirty="0" err="1" smtClean="0"/>
              <a:t>years</a:t>
            </a:r>
            <a:endParaRPr lang="de-DE" sz="2800" dirty="0" smtClean="0"/>
          </a:p>
          <a:p>
            <a:endParaRPr lang="de-DE" sz="2800" dirty="0" smtClean="0"/>
          </a:p>
          <a:p>
            <a:r>
              <a:rPr lang="de-DE" sz="2800" dirty="0" smtClean="0"/>
              <a:t>Goal: </a:t>
            </a:r>
            <a:r>
              <a:rPr lang="de-DE" sz="2800" dirty="0" err="1" smtClean="0"/>
              <a:t>get</a:t>
            </a:r>
            <a:r>
              <a:rPr lang="de-DE" sz="2800" dirty="0" smtClean="0"/>
              <a:t> </a:t>
            </a:r>
            <a:r>
              <a:rPr lang="de-DE" sz="2800" dirty="0" err="1" smtClean="0"/>
              <a:t>most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physics</a:t>
            </a:r>
            <a:r>
              <a:rPr lang="de-DE" sz="2800" dirty="0" smtClean="0"/>
              <a:t> out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this</a:t>
            </a:r>
            <a:r>
              <a:rPr lang="de-DE" sz="2800" dirty="0" smtClean="0"/>
              <a:t> </a:t>
            </a:r>
            <a:r>
              <a:rPr lang="de-DE" sz="2800" dirty="0" err="1" smtClean="0"/>
              <a:t>precious</a:t>
            </a:r>
            <a:r>
              <a:rPr lang="de-DE" sz="2800" dirty="0" smtClean="0"/>
              <a:t> </a:t>
            </a:r>
            <a:r>
              <a:rPr lang="de-DE" sz="2800" dirty="0" err="1" smtClean="0"/>
              <a:t>event</a:t>
            </a:r>
            <a:endParaRPr lang="de-DE" sz="2800" dirty="0" smtClean="0"/>
          </a:p>
          <a:p>
            <a:r>
              <a:rPr lang="de-DE" sz="2800" dirty="0"/>
              <a:t> </a:t>
            </a:r>
            <a:r>
              <a:rPr lang="de-DE" sz="2800" dirty="0" smtClean="0"/>
              <a:t>         </a:t>
            </a:r>
            <a:r>
              <a:rPr lang="de-DE" sz="2800" dirty="0" err="1" smtClean="0"/>
              <a:t>Relic</a:t>
            </a:r>
            <a:r>
              <a:rPr lang="de-DE" sz="2800" dirty="0" smtClean="0"/>
              <a:t> </a:t>
            </a:r>
            <a:r>
              <a:rPr lang="de-DE" sz="2800" dirty="0" err="1" smtClean="0"/>
              <a:t>neutrinos</a:t>
            </a:r>
            <a:r>
              <a:rPr lang="de-DE" sz="2800" dirty="0" smtClean="0"/>
              <a:t> … </a:t>
            </a:r>
            <a:r>
              <a:rPr lang="de-DE" sz="2800" dirty="0" err="1" smtClean="0"/>
              <a:t>neighboring</a:t>
            </a:r>
            <a:r>
              <a:rPr lang="de-DE" sz="2800" dirty="0" smtClean="0"/>
              <a:t> </a:t>
            </a:r>
            <a:r>
              <a:rPr lang="de-DE" sz="2800" dirty="0" err="1" smtClean="0"/>
              <a:t>galaxies</a:t>
            </a:r>
            <a:r>
              <a:rPr lang="de-DE" sz="2800" dirty="0" smtClean="0"/>
              <a:t>?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4064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/>
          <a:lstStyle/>
          <a:p>
            <a:r>
              <a:rPr lang="de-DE" sz="4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Energy</a:t>
            </a:r>
            <a:r>
              <a:rPr lang="de-DE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4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release</a:t>
            </a:r>
            <a:r>
              <a:rPr lang="de-DE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4000" dirty="0">
                <a:solidFill>
                  <a:schemeClr val="tx1">
                    <a:lumMod val="50000"/>
                    <a:lumOff val="50000"/>
                  </a:schemeClr>
                </a:solidFill>
                <a:sym typeface="Symbol" pitchFamily="18" charset="2"/>
              </a:rPr>
              <a:t>E 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879475" y="15763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de-DE"/>
          </a:p>
        </p:txBody>
      </p:sp>
      <p:graphicFrame>
        <p:nvGraphicFramePr>
          <p:cNvPr id="37893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9968056"/>
              </p:ext>
            </p:extLst>
          </p:nvPr>
        </p:nvGraphicFramePr>
        <p:xfrm>
          <a:off x="612899" y="1889284"/>
          <a:ext cx="4175125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Formel" r:id="rId4" imgW="2438280" imgH="457200" progId="Equation.3">
                  <p:embed/>
                </p:oleObj>
              </mc:Choice>
              <mc:Fallback>
                <p:oleObj name="Formel" r:id="rId4" imgW="2438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99" y="1889284"/>
                        <a:ext cx="4175125" cy="782638"/>
                      </a:xfrm>
                      <a:prstGeom prst="rect">
                        <a:avLst/>
                      </a:prstGeom>
                      <a:solidFill>
                        <a:srgbClr val="F9FEDA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384175" y="1196975"/>
            <a:ext cx="8131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2"/>
                </a:solidFill>
              </a:rPr>
              <a:t>… </a:t>
            </a:r>
            <a:r>
              <a: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R=10</a:t>
            </a:r>
            <a:r>
              <a:rPr lang="de-DE" sz="2000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 </a:t>
            </a:r>
            <a:r>
              <a:rPr lang="de-DE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star</a:t>
            </a:r>
            <a:r>
              <a: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collapses</a:t>
            </a:r>
            <a:r>
              <a: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via a </a:t>
            </a:r>
            <a:r>
              <a:rPr lang="de-DE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de-DE" sz="2000" i="1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core</a:t>
            </a:r>
            <a:r>
              <a: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=10</a:t>
            </a:r>
            <a:r>
              <a:rPr lang="de-DE" sz="2000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r>
              <a: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 </a:t>
            </a:r>
            <a:r>
              <a:rPr lang="de-DE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core</a:t>
            </a:r>
            <a:r>
              <a: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R</a:t>
            </a:r>
            <a:r>
              <a:rPr lang="de-DE" sz="2000" i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NS</a:t>
            </a:r>
            <a:r>
              <a: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=10</a:t>
            </a:r>
            <a:r>
              <a:rPr lang="de-DE" sz="2000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 </a:t>
            </a:r>
            <a:r>
              <a:rPr lang="de-DE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neutron</a:t>
            </a:r>
            <a:r>
              <a:rPr lang="de-DE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star</a:t>
            </a:r>
            <a:r>
              <a:rPr lang="de-DE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6659563" y="1700213"/>
            <a:ext cx="168433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2000" dirty="0">
                <a:sym typeface="Symbol" pitchFamily="18" charset="2"/>
              </a:rPr>
              <a:t>E</a:t>
            </a:r>
            <a:r>
              <a:rPr lang="de-DE" sz="2000" baseline="-25000" dirty="0">
                <a:sym typeface="Symbol" pitchFamily="18" charset="2"/>
              </a:rPr>
              <a:t>    </a:t>
            </a:r>
            <a:r>
              <a:rPr lang="de-DE" sz="2000" dirty="0">
                <a:sym typeface="Symbol" pitchFamily="18" charset="2"/>
              </a:rPr>
              <a:t>        E</a:t>
            </a:r>
          </a:p>
          <a:p>
            <a:r>
              <a:rPr lang="de-DE" sz="2000" dirty="0">
                <a:sym typeface="Symbol" pitchFamily="18" charset="2"/>
              </a:rPr>
              <a:t></a:t>
            </a:r>
            <a:r>
              <a:rPr lang="de-DE" sz="2000" dirty="0" err="1">
                <a:sym typeface="Symbol" pitchFamily="18" charset="2"/>
              </a:rPr>
              <a:t>E</a:t>
            </a:r>
            <a:r>
              <a:rPr lang="de-DE" sz="2000" baseline="-25000" dirty="0" err="1">
                <a:sym typeface="Symbol" pitchFamily="18" charset="2"/>
              </a:rPr>
              <a:t>kin</a:t>
            </a:r>
            <a:r>
              <a:rPr lang="de-DE" sz="2000" dirty="0">
                <a:sym typeface="Symbol" pitchFamily="18" charset="2"/>
              </a:rPr>
              <a:t>  10</a:t>
            </a:r>
            <a:r>
              <a:rPr lang="de-DE" sz="2000" baseline="30000" dirty="0">
                <a:sym typeface="Symbol" pitchFamily="18" charset="2"/>
              </a:rPr>
              <a:t>-2</a:t>
            </a:r>
            <a:r>
              <a:rPr lang="de-DE" sz="2000" dirty="0">
                <a:sym typeface="Symbol" pitchFamily="18" charset="2"/>
              </a:rPr>
              <a:t> E</a:t>
            </a:r>
          </a:p>
          <a:p>
            <a:r>
              <a:rPr lang="de-DE" sz="2000" dirty="0">
                <a:sym typeface="Symbol" pitchFamily="18" charset="2"/>
              </a:rPr>
              <a:t></a:t>
            </a:r>
            <a:r>
              <a:rPr lang="de-DE" sz="2000" dirty="0" err="1">
                <a:sym typeface="Symbol" pitchFamily="18" charset="2"/>
              </a:rPr>
              <a:t>E</a:t>
            </a:r>
            <a:r>
              <a:rPr lang="de-DE" sz="2000" baseline="-25000" dirty="0" err="1">
                <a:sym typeface="Symbol" pitchFamily="18" charset="2"/>
              </a:rPr>
              <a:t>em</a:t>
            </a:r>
            <a:r>
              <a:rPr lang="de-DE" sz="2000" dirty="0">
                <a:sym typeface="Symbol" pitchFamily="18" charset="2"/>
              </a:rPr>
              <a:t>  10</a:t>
            </a:r>
            <a:r>
              <a:rPr lang="de-DE" sz="2000" baseline="30000" dirty="0">
                <a:sym typeface="Symbol" pitchFamily="18" charset="2"/>
              </a:rPr>
              <a:t>-4</a:t>
            </a:r>
            <a:r>
              <a:rPr lang="de-DE" sz="2000" dirty="0">
                <a:sym typeface="Symbol" pitchFamily="18" charset="2"/>
              </a:rPr>
              <a:t> E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572000" y="2812866"/>
            <a:ext cx="39578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chemeClr val="accent2"/>
                </a:solidFill>
              </a:rPr>
              <a:t>individual </a:t>
            </a:r>
            <a:r>
              <a:rPr lang="de-DE" sz="2000" dirty="0" err="1">
                <a:solidFill>
                  <a:schemeClr val="accent2"/>
                </a:solidFill>
              </a:rPr>
              <a:t>neutrino</a:t>
            </a:r>
            <a:r>
              <a:rPr lang="de-DE" sz="2000" dirty="0">
                <a:solidFill>
                  <a:schemeClr val="accent2"/>
                </a:solidFill>
              </a:rPr>
              <a:t> </a:t>
            </a:r>
            <a:r>
              <a:rPr lang="de-DE" sz="2000" dirty="0" err="1">
                <a:solidFill>
                  <a:schemeClr val="accent2"/>
                </a:solidFill>
              </a:rPr>
              <a:t>energy</a:t>
            </a:r>
            <a:r>
              <a:rPr lang="de-DE" sz="2000" dirty="0">
                <a:solidFill>
                  <a:schemeClr val="accent2"/>
                </a:solidFill>
              </a:rPr>
              <a:t> ~ </a:t>
            </a:r>
            <a:r>
              <a:rPr lang="de-DE" sz="2000" dirty="0">
                <a:solidFill>
                  <a:schemeClr val="accent2"/>
                </a:solidFill>
                <a:sym typeface="Symbol" pitchFamily="18" charset="2"/>
              </a:rPr>
              <a:t>E</a:t>
            </a:r>
            <a:r>
              <a:rPr lang="de-DE" sz="2000" baseline="-25000" dirty="0">
                <a:solidFill>
                  <a:schemeClr val="accent2"/>
                </a:solidFill>
                <a:sym typeface="Symbol" pitchFamily="18" charset="2"/>
              </a:rPr>
              <a:t></a:t>
            </a:r>
            <a:r>
              <a:rPr lang="de-DE" sz="2000" dirty="0">
                <a:solidFill>
                  <a:schemeClr val="accent2"/>
                </a:solidFill>
                <a:sym typeface="Symbol" pitchFamily="18" charset="2"/>
              </a:rPr>
              <a:t> /N</a:t>
            </a:r>
            <a:r>
              <a:rPr lang="de-DE" sz="2000" baseline="-25000" dirty="0">
                <a:solidFill>
                  <a:schemeClr val="accent2"/>
                </a:solidFill>
                <a:sym typeface="Symbol" pitchFamily="18" charset="2"/>
              </a:rPr>
              <a:t>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07504" y="3429000"/>
            <a:ext cx="4896544" cy="1323439"/>
            <a:chOff x="107504" y="3429000"/>
            <a:chExt cx="4896544" cy="1323439"/>
          </a:xfrm>
        </p:grpSpPr>
        <p:sp>
          <p:nvSpPr>
            <p:cNvPr id="37891" name="Text Box 3"/>
            <p:cNvSpPr txBox="1">
              <a:spLocks noChangeArrowheads="1"/>
            </p:cNvSpPr>
            <p:nvPr/>
          </p:nvSpPr>
          <p:spPr bwMode="auto">
            <a:xfrm>
              <a:off x="107504" y="3429000"/>
              <a:ext cx="4896544" cy="1323439"/>
            </a:xfrm>
            <a:prstGeom prst="rect">
              <a:avLst/>
            </a:prstGeom>
            <a:solidFill>
              <a:srgbClr val="F9FED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de-DE" sz="2000" dirty="0"/>
                <a:t>dominant  </a:t>
              </a:r>
              <a:r>
                <a:rPr lang="de-DE" sz="2000" dirty="0" err="1"/>
                <a:t>reaction</a:t>
              </a:r>
              <a:r>
                <a:rPr lang="de-DE" sz="2000" dirty="0"/>
                <a:t>: </a:t>
              </a:r>
              <a:r>
                <a:rPr lang="de-DE" sz="2000" dirty="0">
                  <a:sym typeface="Symbol" pitchFamily="18" charset="2"/>
                </a:rPr>
                <a:t></a:t>
              </a:r>
              <a:r>
                <a:rPr lang="de-DE" sz="2000" baseline="-25000" dirty="0">
                  <a:sym typeface="Symbol" pitchFamily="18" charset="2"/>
                </a:rPr>
                <a:t>e</a:t>
              </a:r>
              <a:r>
                <a:rPr lang="de-DE" sz="2000" dirty="0">
                  <a:sym typeface="Symbol" pitchFamily="18" charset="2"/>
                </a:rPr>
                <a:t>+ p  e</a:t>
              </a:r>
              <a:r>
                <a:rPr lang="de-DE" sz="2000" baseline="30000" dirty="0">
                  <a:sym typeface="Symbol" pitchFamily="18" charset="2"/>
                </a:rPr>
                <a:t>+</a:t>
              </a:r>
              <a:r>
                <a:rPr lang="de-DE" sz="2000" dirty="0">
                  <a:sym typeface="Symbol" pitchFamily="18" charset="2"/>
                </a:rPr>
                <a:t> + n</a:t>
              </a:r>
            </a:p>
            <a:p>
              <a:endParaRPr lang="de-DE" sz="2000" dirty="0">
                <a:sym typeface="Symbol" pitchFamily="18" charset="2"/>
              </a:endParaRPr>
            </a:p>
            <a:p>
              <a:r>
                <a:rPr lang="de-DE" sz="2000" dirty="0" err="1" smtClean="0"/>
                <a:t>cross</a:t>
              </a:r>
              <a:r>
                <a:rPr lang="de-DE" sz="2000" dirty="0" smtClean="0"/>
                <a:t> </a:t>
              </a:r>
              <a:r>
                <a:rPr lang="de-DE" sz="2000" dirty="0" err="1"/>
                <a:t>section</a:t>
              </a:r>
              <a:r>
                <a:rPr lang="de-DE" sz="2000" dirty="0"/>
                <a:t>:   </a:t>
              </a:r>
              <a:r>
                <a:rPr lang="de-DE" sz="2000" dirty="0" smtClean="0"/>
                <a:t>	</a:t>
              </a:r>
              <a:r>
                <a:rPr lang="de-DE" sz="2000" dirty="0" smtClean="0">
                  <a:sym typeface="Symbol"/>
                </a:rPr>
                <a:t></a:t>
              </a:r>
              <a:r>
                <a:rPr lang="de-DE" sz="2000" dirty="0" smtClean="0"/>
                <a:t> </a:t>
              </a:r>
              <a:r>
                <a:rPr lang="de-DE" sz="2000" dirty="0"/>
                <a:t>E</a:t>
              </a:r>
              <a:r>
                <a:rPr lang="de-DE" sz="2000" baseline="30000" dirty="0"/>
                <a:t>2</a:t>
              </a:r>
              <a:r>
                <a:rPr lang="de-DE" sz="2000" baseline="-25000" dirty="0" smtClean="0">
                  <a:sym typeface="Symbol" pitchFamily="18" charset="2"/>
                </a:rPr>
                <a:t> </a:t>
              </a:r>
              <a:r>
                <a:rPr lang="de-DE" sz="2000" dirty="0" smtClean="0">
                  <a:sym typeface="Symbol" pitchFamily="18" charset="2"/>
                </a:rPr>
                <a:t> (</a:t>
              </a:r>
              <a:r>
                <a:rPr lang="de-DE" sz="2000" dirty="0" err="1" smtClean="0">
                  <a:sym typeface="Symbol" pitchFamily="18" charset="2"/>
                </a:rPr>
                <a:t>count</a:t>
              </a:r>
              <a:r>
                <a:rPr lang="de-DE" sz="2000" dirty="0" smtClean="0">
                  <a:sym typeface="Symbol" pitchFamily="18" charset="2"/>
                </a:rPr>
                <a:t> </a:t>
              </a:r>
              <a:r>
                <a:rPr lang="de-DE" sz="2000" dirty="0" err="1" smtClean="0">
                  <a:sym typeface="Symbol" pitchFamily="18" charset="2"/>
                </a:rPr>
                <a:t>events</a:t>
              </a:r>
              <a:r>
                <a:rPr lang="de-DE" sz="2000" dirty="0" smtClean="0">
                  <a:sym typeface="Symbol" pitchFamily="18" charset="2"/>
                </a:rPr>
                <a:t> - SK)</a:t>
              </a:r>
              <a:r>
                <a:rPr lang="de-DE" sz="2000" baseline="-25000" dirty="0" smtClean="0">
                  <a:sym typeface="Symbol" pitchFamily="18" charset="2"/>
                </a:rPr>
                <a:t> </a:t>
              </a:r>
              <a:endParaRPr lang="de-DE" sz="2000" baseline="-25000" dirty="0">
                <a:sym typeface="Symbol" pitchFamily="18" charset="2"/>
              </a:endParaRPr>
            </a:p>
            <a:p>
              <a:r>
                <a:rPr lang="de-DE" sz="2000" dirty="0"/>
                <a:t>Cherenkov </a:t>
              </a:r>
              <a:r>
                <a:rPr lang="de-DE" sz="2000" dirty="0" smtClean="0"/>
                <a:t> light: </a:t>
              </a:r>
              <a:r>
                <a:rPr lang="de-DE" sz="2000" dirty="0">
                  <a:sym typeface="Symbol"/>
                </a:rPr>
                <a:t></a:t>
              </a:r>
              <a:r>
                <a:rPr lang="de-DE" sz="2000" dirty="0" smtClean="0"/>
                <a:t>  </a:t>
              </a:r>
              <a:r>
                <a:rPr lang="de-DE" sz="2000" dirty="0"/>
                <a:t>E</a:t>
              </a:r>
              <a:r>
                <a:rPr lang="de-DE" sz="2000" baseline="30000" dirty="0"/>
                <a:t>3</a:t>
              </a:r>
              <a:r>
                <a:rPr lang="de-DE" sz="2000" baseline="-25000" dirty="0" smtClean="0">
                  <a:sym typeface="Symbol" pitchFamily="18" charset="2"/>
                </a:rPr>
                <a:t>  </a:t>
              </a:r>
              <a:r>
                <a:rPr lang="de-DE" sz="2000" dirty="0" smtClean="0">
                  <a:sym typeface="Symbol" pitchFamily="18" charset="2"/>
                </a:rPr>
                <a:t>(</a:t>
              </a:r>
              <a:r>
                <a:rPr lang="de-DE" sz="2000" dirty="0" err="1" smtClean="0">
                  <a:sym typeface="Symbol" pitchFamily="18" charset="2"/>
                </a:rPr>
                <a:t>count</a:t>
              </a:r>
              <a:r>
                <a:rPr lang="de-DE" sz="2000" dirty="0" smtClean="0">
                  <a:sym typeface="Symbol" pitchFamily="18" charset="2"/>
                </a:rPr>
                <a:t> </a:t>
              </a:r>
              <a:r>
                <a:rPr lang="el-GR" sz="2000" dirty="0" smtClean="0">
                  <a:sym typeface="Symbol" pitchFamily="18" charset="2"/>
                </a:rPr>
                <a:t>γ</a:t>
              </a:r>
              <a:r>
                <a:rPr lang="de-DE" sz="2000" dirty="0" smtClean="0">
                  <a:sym typeface="Symbol" pitchFamily="18" charset="2"/>
                </a:rPr>
                <a:t>‘s - </a:t>
              </a:r>
              <a:r>
                <a:rPr lang="de-DE" sz="2000" dirty="0" err="1" smtClean="0">
                  <a:sym typeface="Symbol" pitchFamily="18" charset="2"/>
                </a:rPr>
                <a:t>IceCube</a:t>
              </a:r>
              <a:r>
                <a:rPr lang="de-DE" sz="2000" dirty="0" smtClean="0">
                  <a:sym typeface="Symbol" pitchFamily="18" charset="2"/>
                </a:rPr>
                <a:t>)</a:t>
              </a:r>
              <a:endParaRPr lang="de-DE" sz="2000" baseline="-25000" dirty="0">
                <a:sym typeface="Symbol" pitchFamily="18" charset="2"/>
              </a:endParaRPr>
            </a:p>
          </p:txBody>
        </p:sp>
        <p:sp>
          <p:nvSpPr>
            <p:cNvPr id="37898" name="Line 10"/>
            <p:cNvSpPr>
              <a:spLocks noChangeShapeType="1"/>
            </p:cNvSpPr>
            <p:nvPr/>
          </p:nvSpPr>
          <p:spPr bwMode="auto">
            <a:xfrm>
              <a:off x="2339752" y="3573016"/>
              <a:ext cx="144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5580112" y="6608385"/>
            <a:ext cx="3562388" cy="276999"/>
          </a:xfrm>
          <a:prstGeom prst="rect">
            <a:avLst/>
          </a:prstGeom>
          <a:solidFill>
            <a:srgbClr val="F9FED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/>
              <a:t>8.8 M</a:t>
            </a:r>
            <a:r>
              <a:rPr lang="de-DE" sz="1200" b="1" baseline="-25000" dirty="0">
                <a:sym typeface="Wingdings 2" pitchFamily="18" charset="2"/>
              </a:rPr>
              <a:t></a:t>
            </a:r>
            <a:r>
              <a:rPr lang="de-DE" sz="1200" b="1" dirty="0"/>
              <a:t> </a:t>
            </a:r>
            <a:r>
              <a:rPr lang="de-DE" sz="1200" b="1" dirty="0" err="1"/>
              <a:t>progenitor</a:t>
            </a:r>
            <a:r>
              <a:rPr lang="de-DE" sz="1200" b="1" dirty="0"/>
              <a:t> O-</a:t>
            </a:r>
            <a:r>
              <a:rPr lang="de-DE" sz="1200" b="1" dirty="0" err="1"/>
              <a:t>Me</a:t>
            </a:r>
            <a:r>
              <a:rPr lang="de-DE" sz="1200" b="1" dirty="0"/>
              <a:t>-Mg </a:t>
            </a:r>
            <a:r>
              <a:rPr lang="de-DE" sz="1200" b="1" dirty="0" err="1"/>
              <a:t>core</a:t>
            </a:r>
            <a:r>
              <a:rPr lang="de-DE" sz="1200" b="1" dirty="0"/>
              <a:t> (1s after </a:t>
            </a:r>
            <a:r>
              <a:rPr lang="de-DE" sz="1200" b="1" dirty="0" err="1"/>
              <a:t>bounce</a:t>
            </a:r>
            <a:r>
              <a:rPr lang="de-DE" sz="1200" b="1" dirty="0"/>
              <a:t>)</a:t>
            </a: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107504" y="4797425"/>
            <a:ext cx="474187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i="1" dirty="0">
                <a:solidFill>
                  <a:schemeClr val="accent2"/>
                </a:solidFill>
              </a:rPr>
              <a:t>… </a:t>
            </a:r>
            <a:r>
              <a:rPr lang="de-DE" sz="2000" i="1" dirty="0" err="1">
                <a:solidFill>
                  <a:schemeClr val="accent2"/>
                </a:solidFill>
              </a:rPr>
              <a:t>rates</a:t>
            </a:r>
            <a:r>
              <a:rPr lang="de-DE" sz="2000" i="1" dirty="0">
                <a:solidFill>
                  <a:schemeClr val="accent2"/>
                </a:solidFill>
              </a:rPr>
              <a:t> </a:t>
            </a:r>
            <a:r>
              <a:rPr lang="de-DE" sz="2000" i="1" dirty="0" err="1">
                <a:solidFill>
                  <a:schemeClr val="accent2"/>
                </a:solidFill>
              </a:rPr>
              <a:t>strongly</a:t>
            </a:r>
            <a:r>
              <a:rPr lang="de-DE" sz="2000" i="1" dirty="0">
                <a:solidFill>
                  <a:schemeClr val="accent2"/>
                </a:solidFill>
              </a:rPr>
              <a:t> </a:t>
            </a:r>
            <a:r>
              <a:rPr lang="de-DE" sz="2000" i="1" dirty="0" err="1">
                <a:solidFill>
                  <a:schemeClr val="accent2"/>
                </a:solidFill>
              </a:rPr>
              <a:t>dependent</a:t>
            </a:r>
            <a:r>
              <a:rPr lang="de-DE" sz="2000" i="1" dirty="0">
                <a:solidFill>
                  <a:schemeClr val="accent2"/>
                </a:solidFill>
              </a:rPr>
              <a:t> </a:t>
            </a:r>
            <a:r>
              <a:rPr lang="de-DE" sz="2000" i="1" dirty="0" smtClean="0">
                <a:solidFill>
                  <a:schemeClr val="accent2"/>
                </a:solidFill>
              </a:rPr>
              <a:t>on </a:t>
            </a:r>
            <a:r>
              <a:rPr lang="de-DE" sz="2000" i="1" dirty="0" smtClean="0">
                <a:solidFill>
                  <a:schemeClr val="accent2"/>
                </a:solidFill>
                <a:sym typeface="Symbol"/>
              </a:rPr>
              <a:t> </a:t>
            </a:r>
            <a:r>
              <a:rPr lang="de-DE" sz="2000" i="1" dirty="0" err="1" smtClean="0">
                <a:solidFill>
                  <a:schemeClr val="accent2"/>
                </a:solidFill>
              </a:rPr>
              <a:t>energies</a:t>
            </a:r>
            <a:r>
              <a:rPr lang="de-DE" sz="2000" i="1" dirty="0" smtClean="0">
                <a:solidFill>
                  <a:schemeClr val="accent2"/>
                </a:solidFill>
              </a:rPr>
              <a:t> </a:t>
            </a:r>
            <a:r>
              <a:rPr lang="de-DE" sz="2000" i="1" dirty="0">
                <a:solidFill>
                  <a:schemeClr val="accent2"/>
                </a:solidFill>
              </a:rPr>
              <a:t>…</a:t>
            </a:r>
          </a:p>
        </p:txBody>
      </p:sp>
      <p:pic>
        <p:nvPicPr>
          <p:cNvPr id="37905" name="Picture 17" descr="spect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46458" r="5652" b="3029"/>
          <a:stretch>
            <a:fillRect/>
          </a:stretch>
        </p:blipFill>
        <p:spPr bwMode="auto">
          <a:xfrm>
            <a:off x="4817332" y="3486129"/>
            <a:ext cx="3994436" cy="315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06" name="Textfeld 16"/>
          <p:cNvSpPr txBox="1">
            <a:spLocks noChangeArrowheads="1"/>
          </p:cNvSpPr>
          <p:nvPr/>
        </p:nvSpPr>
        <p:spPr bwMode="auto">
          <a:xfrm>
            <a:off x="323627" y="5665392"/>
            <a:ext cx="4032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track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length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~ 0.57 cm  x 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</a:t>
            </a:r>
            <a:r>
              <a:rPr lang="de-DE" baseline="-25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</a:t>
            </a:r>
            <a:r>
              <a:rPr lang="de-DE" baseline="-25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+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MeV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) </a:t>
            </a:r>
          </a:p>
          <a:p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</a:t>
            </a:r>
            <a:r>
              <a:rPr lang="de-DE" baseline="-25000" dirty="0">
                <a:solidFill>
                  <a:schemeClr val="bg1">
                    <a:lumMod val="50000"/>
                  </a:schemeClr>
                </a:solidFill>
                <a:latin typeface="+mj-lt"/>
                <a:sym typeface="Symbol" pitchFamily="18" charset="2"/>
              </a:rPr>
              <a:t></a:t>
            </a:r>
            <a:r>
              <a:rPr lang="de-DE" baseline="30000" dirty="0">
                <a:solidFill>
                  <a:schemeClr val="bg1">
                    <a:lumMod val="50000"/>
                  </a:schemeClr>
                </a:solidFill>
                <a:latin typeface="+mj-lt"/>
                <a:sym typeface="Symbol" pitchFamily="18" charset="2"/>
              </a:rPr>
              <a:t>300-600nm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+mj-lt"/>
                <a:sym typeface="Symbol" pitchFamily="18" charset="2"/>
              </a:rPr>
              <a:t>    ~ 180        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x 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</a:t>
            </a:r>
            <a:r>
              <a:rPr lang="de-DE" baseline="-250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</a:t>
            </a:r>
            <a:r>
              <a:rPr lang="de-DE" baseline="-25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+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(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MeV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213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2" grpId="0" animBg="1"/>
      <p:bldP spid="37903" grpId="0"/>
      <p:bldP spid="379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tokyoreporter.com/wp-content/uploads/2010/05/koshiba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r="21876"/>
          <a:stretch/>
        </p:blipFill>
        <p:spPr bwMode="auto">
          <a:xfrm>
            <a:off x="5508104" y="1818378"/>
            <a:ext cx="2736304" cy="357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759" y="0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detectors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 rot="16200000">
            <a:off x="4362527" y="2568027"/>
            <a:ext cx="1772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N</a:t>
            </a:r>
            <a:r>
              <a:rPr lang="de-DE" dirty="0" smtClean="0"/>
              <a:t>obel </a:t>
            </a:r>
            <a:r>
              <a:rPr lang="de-DE" dirty="0" err="1"/>
              <a:t>P</a:t>
            </a:r>
            <a:r>
              <a:rPr lang="de-DE" dirty="0" err="1" smtClean="0"/>
              <a:t>rize</a:t>
            </a:r>
            <a:r>
              <a:rPr lang="de-DE" dirty="0" smtClean="0"/>
              <a:t> 2002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4680520" y="560201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A professor denounced me as being no good at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physics. That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made me furious. So I took the entrance exam for the physics department.”</a:t>
            </a:r>
            <a:endParaRPr lang="de-DE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Bild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63" y="1844824"/>
            <a:ext cx="2591089" cy="363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1403648" y="1280901"/>
            <a:ext cx="3026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err="1"/>
              <a:t>Moisei</a:t>
            </a:r>
            <a:r>
              <a:rPr lang="de-DE" b="1" i="1" dirty="0"/>
              <a:t> </a:t>
            </a:r>
            <a:r>
              <a:rPr lang="de-DE" b="1" i="1" dirty="0" err="1"/>
              <a:t>Alexandrovich</a:t>
            </a:r>
            <a:r>
              <a:rPr lang="de-DE" b="1" i="1" dirty="0"/>
              <a:t> </a:t>
            </a:r>
            <a:r>
              <a:rPr lang="de-DE" b="1" i="1" dirty="0" err="1"/>
              <a:t>Markov</a:t>
            </a:r>
            <a:endParaRPr lang="de-DE" b="1" i="1" dirty="0"/>
          </a:p>
        </p:txBody>
      </p:sp>
      <p:sp>
        <p:nvSpPr>
          <p:cNvPr id="10" name="Rechteck 9"/>
          <p:cNvSpPr/>
          <p:nvPr/>
        </p:nvSpPr>
        <p:spPr>
          <a:xfrm>
            <a:off x="1331640" y="5602014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 smtClean="0">
                <a:solidFill>
                  <a:srgbClr val="000000"/>
                </a:solidFill>
              </a:rPr>
              <a:t>Mid 1950‘s: </a:t>
            </a:r>
            <a:r>
              <a:rPr lang="de-DE" dirty="0" err="1" smtClean="0">
                <a:solidFill>
                  <a:srgbClr val="000000"/>
                </a:solidFill>
              </a:rPr>
              <a:t>proposal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deep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err="1" smtClean="0">
                <a:solidFill>
                  <a:srgbClr val="000000"/>
                </a:solidFill>
              </a:rPr>
              <a:t>underground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and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underwater</a:t>
            </a:r>
            <a:endParaRPr lang="de-DE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neutrino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observatories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796136" y="1279603"/>
            <a:ext cx="205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/>
              <a:t>Masatoshi</a:t>
            </a:r>
            <a:r>
              <a:rPr lang="de-DE" b="1" i="1" dirty="0"/>
              <a:t> </a:t>
            </a:r>
            <a:r>
              <a:rPr lang="de-DE" b="1" i="1" dirty="0" err="1"/>
              <a:t>Koshiba</a:t>
            </a:r>
            <a:r>
              <a:rPr lang="de-DE" b="1" i="1" dirty="0"/>
              <a:t> </a:t>
            </a:r>
          </a:p>
        </p:txBody>
      </p:sp>
      <p:sp>
        <p:nvSpPr>
          <p:cNvPr id="3" name="Textfeld 2"/>
          <p:cNvSpPr txBox="1"/>
          <p:nvPr/>
        </p:nvSpPr>
        <p:spPr>
          <a:xfrm rot="16200000">
            <a:off x="-2869487" y="3023972"/>
            <a:ext cx="6726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„</a:t>
            </a:r>
            <a:r>
              <a:rPr lang="de-DE" sz="4000" dirty="0" err="1" smtClean="0">
                <a:solidFill>
                  <a:schemeClr val="bg1">
                    <a:lumMod val="50000"/>
                  </a:schemeClr>
                </a:solidFill>
              </a:rPr>
              <a:t>Grandfathers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de-DE" sz="4000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 </a:t>
            </a:r>
            <a:r>
              <a:rPr lang="de-DE" sz="4000" dirty="0" err="1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astronomy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“</a:t>
            </a:r>
            <a:endParaRPr lang="de-DE" sz="4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1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8" r="8672" b="16824"/>
          <a:stretch>
            <a:fillRect/>
          </a:stretch>
        </p:blipFill>
        <p:spPr bwMode="auto">
          <a:xfrm>
            <a:off x="0" y="1617663"/>
            <a:ext cx="48196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hteck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Interaction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vertices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IceCube</a:t>
            </a:r>
            <a:endParaRPr lang="de-D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172" name="Textfeld 8"/>
          <p:cNvSpPr txBox="1">
            <a:spLocks noChangeArrowheads="1"/>
          </p:cNvSpPr>
          <p:nvPr/>
        </p:nvSpPr>
        <p:spPr bwMode="auto">
          <a:xfrm>
            <a:off x="5343525" y="2728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7176" name="Textfeld 1"/>
          <p:cNvSpPr txBox="1">
            <a:spLocks noChangeArrowheads="1"/>
          </p:cNvSpPr>
          <p:nvPr/>
        </p:nvSpPr>
        <p:spPr bwMode="auto">
          <a:xfrm>
            <a:off x="900113" y="1660525"/>
            <a:ext cx="1865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view from above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97270" y="1700808"/>
            <a:ext cx="41681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Dark </a:t>
            </a:r>
            <a:r>
              <a:rPr lang="de-DE" sz="2000" b="1" dirty="0" err="1" smtClean="0"/>
              <a:t>noise</a:t>
            </a:r>
            <a:r>
              <a:rPr lang="de-DE" sz="2000" b="1" dirty="0" smtClean="0"/>
              <a:t>:</a:t>
            </a:r>
            <a:r>
              <a:rPr lang="de-DE" sz="2000" dirty="0" smtClean="0"/>
              <a:t> ~ 540 Hz/DOM</a:t>
            </a:r>
          </a:p>
          <a:p>
            <a:r>
              <a:rPr lang="de-DE" sz="2000" dirty="0"/>
              <a:t> </a:t>
            </a:r>
            <a:r>
              <a:rPr lang="de-DE" sz="2000" dirty="0" smtClean="0"/>
              <a:t>          </a:t>
            </a:r>
            <a:r>
              <a:rPr lang="de-DE" sz="2000" i="1" dirty="0" err="1" smtClean="0">
                <a:solidFill>
                  <a:schemeClr val="bg1">
                    <a:lumMod val="50000"/>
                  </a:schemeClr>
                </a:solidFill>
              </a:rPr>
              <a:t>can</a:t>
            </a:r>
            <a:r>
              <a:rPr lang="de-DE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000" i="1" dirty="0" err="1" smtClean="0">
                <a:solidFill>
                  <a:schemeClr val="bg1">
                    <a:lumMod val="50000"/>
                  </a:schemeClr>
                </a:solidFill>
              </a:rPr>
              <a:t>be</a:t>
            </a:r>
            <a:r>
              <a:rPr lang="de-DE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000" i="1" dirty="0" err="1" smtClean="0">
                <a:solidFill>
                  <a:schemeClr val="bg1">
                    <a:lumMod val="50000"/>
                  </a:schemeClr>
                </a:solidFill>
              </a:rPr>
              <a:t>reduced</a:t>
            </a:r>
            <a:r>
              <a:rPr lang="de-DE" sz="20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000" i="1" dirty="0" err="1" smtClean="0">
                <a:solidFill>
                  <a:schemeClr val="bg1">
                    <a:lumMod val="50000"/>
                  </a:schemeClr>
                </a:solidFill>
              </a:rPr>
              <a:t>somewhat</a:t>
            </a:r>
            <a:r>
              <a:rPr lang="de-DE" sz="2000" i="1" dirty="0" smtClean="0">
                <a:solidFill>
                  <a:schemeClr val="bg1">
                    <a:lumMod val="50000"/>
                  </a:schemeClr>
                </a:solidFill>
              </a:rPr>
              <a:t> …</a:t>
            </a:r>
          </a:p>
          <a:p>
            <a:endParaRPr lang="de-DE" sz="2000" i="1" dirty="0"/>
          </a:p>
          <a:p>
            <a:r>
              <a:rPr lang="de-DE" sz="2000" b="1" dirty="0"/>
              <a:t>dominant  </a:t>
            </a:r>
            <a:r>
              <a:rPr lang="de-DE" sz="2000" b="1" dirty="0" err="1"/>
              <a:t>reaction</a:t>
            </a:r>
            <a:r>
              <a:rPr lang="de-DE" sz="2000" dirty="0"/>
              <a:t>: </a:t>
            </a:r>
            <a:r>
              <a:rPr lang="de-DE" sz="2000" dirty="0">
                <a:sym typeface="Symbol" pitchFamily="18" charset="2"/>
              </a:rPr>
              <a:t></a:t>
            </a:r>
            <a:r>
              <a:rPr lang="de-DE" sz="2000" baseline="-25000" dirty="0">
                <a:sym typeface="Symbol" pitchFamily="18" charset="2"/>
              </a:rPr>
              <a:t>e</a:t>
            </a:r>
            <a:r>
              <a:rPr lang="de-DE" sz="2000" dirty="0">
                <a:sym typeface="Symbol" pitchFamily="18" charset="2"/>
              </a:rPr>
              <a:t>+ p  e</a:t>
            </a:r>
            <a:r>
              <a:rPr lang="de-DE" sz="2000" baseline="30000" dirty="0">
                <a:sym typeface="Symbol" pitchFamily="18" charset="2"/>
              </a:rPr>
              <a:t>+</a:t>
            </a:r>
            <a:r>
              <a:rPr lang="de-DE" sz="2000" dirty="0">
                <a:sym typeface="Symbol" pitchFamily="18" charset="2"/>
              </a:rPr>
              <a:t> + </a:t>
            </a:r>
            <a:r>
              <a:rPr lang="de-DE" sz="2000" dirty="0" smtClean="0">
                <a:sym typeface="Symbol" pitchFamily="18" charset="2"/>
              </a:rPr>
              <a:t>n</a:t>
            </a:r>
          </a:p>
          <a:p>
            <a:endParaRPr lang="de-DE" sz="2000" dirty="0">
              <a:sym typeface="Symbol" pitchFamily="18" charset="2"/>
            </a:endParaRPr>
          </a:p>
          <a:p>
            <a:r>
              <a:rPr lang="de-DE" sz="2000" b="1" dirty="0" err="1"/>
              <a:t>cross</a:t>
            </a:r>
            <a:r>
              <a:rPr lang="de-DE" sz="2000" b="1" dirty="0"/>
              <a:t> </a:t>
            </a:r>
            <a:r>
              <a:rPr lang="de-DE" sz="2000" b="1" dirty="0" err="1"/>
              <a:t>section</a:t>
            </a:r>
            <a:r>
              <a:rPr lang="de-DE" sz="2000" b="1" dirty="0"/>
              <a:t>:   </a:t>
            </a:r>
            <a:r>
              <a:rPr lang="de-DE" sz="2000" dirty="0"/>
              <a:t>	</a:t>
            </a:r>
            <a:r>
              <a:rPr lang="de-DE" sz="2000" dirty="0" smtClean="0"/>
              <a:t> </a:t>
            </a:r>
            <a:r>
              <a:rPr lang="de-DE" sz="2000" dirty="0" smtClean="0">
                <a:sym typeface="Symbol"/>
              </a:rPr>
              <a:t></a:t>
            </a:r>
            <a:r>
              <a:rPr lang="de-DE" sz="2000" dirty="0" smtClean="0"/>
              <a:t> </a:t>
            </a:r>
            <a:r>
              <a:rPr lang="de-DE" sz="2000" dirty="0"/>
              <a:t>E</a:t>
            </a:r>
            <a:r>
              <a:rPr lang="de-DE" sz="2000" baseline="30000" dirty="0"/>
              <a:t>2</a:t>
            </a:r>
            <a:r>
              <a:rPr lang="de-DE" sz="2000" baseline="-25000" dirty="0">
                <a:sym typeface="Symbol" pitchFamily="18" charset="2"/>
              </a:rPr>
              <a:t> </a:t>
            </a:r>
            <a:r>
              <a:rPr lang="de-DE" sz="2000" dirty="0">
                <a:sym typeface="Symbol" pitchFamily="18" charset="2"/>
              </a:rPr>
              <a:t> </a:t>
            </a:r>
            <a:r>
              <a:rPr lang="de-DE" sz="2000" dirty="0" smtClean="0">
                <a:sym typeface="Symbol" pitchFamily="18" charset="2"/>
              </a:rPr>
              <a:t>(</a:t>
            </a:r>
            <a:r>
              <a:rPr lang="de-DE" sz="2000" dirty="0" err="1" smtClean="0">
                <a:sym typeface="Symbol" pitchFamily="18" charset="2"/>
              </a:rPr>
              <a:t>events</a:t>
            </a:r>
            <a:r>
              <a:rPr lang="de-DE" sz="2000" dirty="0" smtClean="0">
                <a:sym typeface="Symbol" pitchFamily="18" charset="2"/>
              </a:rPr>
              <a:t> </a:t>
            </a:r>
            <a:r>
              <a:rPr lang="de-DE" sz="2000" dirty="0">
                <a:sym typeface="Symbol" pitchFamily="18" charset="2"/>
              </a:rPr>
              <a:t>- SK)</a:t>
            </a:r>
            <a:r>
              <a:rPr lang="de-DE" sz="2000" baseline="-25000" dirty="0">
                <a:sym typeface="Symbol" pitchFamily="18" charset="2"/>
              </a:rPr>
              <a:t> </a:t>
            </a:r>
          </a:p>
          <a:p>
            <a:r>
              <a:rPr lang="de-DE" sz="2000" b="1" dirty="0"/>
              <a:t>Cherenkov  light</a:t>
            </a:r>
            <a:r>
              <a:rPr lang="de-DE" sz="2000" dirty="0"/>
              <a:t>: </a:t>
            </a:r>
            <a:r>
              <a:rPr lang="de-DE" sz="2000" dirty="0">
                <a:sym typeface="Symbol"/>
              </a:rPr>
              <a:t></a:t>
            </a:r>
            <a:r>
              <a:rPr lang="de-DE" sz="2000" dirty="0"/>
              <a:t>  E</a:t>
            </a:r>
            <a:r>
              <a:rPr lang="de-DE" sz="2000" baseline="30000" dirty="0"/>
              <a:t>3</a:t>
            </a:r>
            <a:r>
              <a:rPr lang="de-DE" sz="2000" baseline="-25000" dirty="0">
                <a:sym typeface="Symbol" pitchFamily="18" charset="2"/>
              </a:rPr>
              <a:t>  </a:t>
            </a:r>
            <a:r>
              <a:rPr lang="de-DE" sz="2000" dirty="0" smtClean="0">
                <a:sym typeface="Symbol" pitchFamily="18" charset="2"/>
              </a:rPr>
              <a:t>(</a:t>
            </a:r>
            <a:r>
              <a:rPr lang="el-GR" sz="2000" dirty="0" smtClean="0">
                <a:sym typeface="Symbol" pitchFamily="18" charset="2"/>
              </a:rPr>
              <a:t>γ</a:t>
            </a:r>
            <a:r>
              <a:rPr lang="de-DE" sz="2000" dirty="0">
                <a:sym typeface="Symbol" pitchFamily="18" charset="2"/>
              </a:rPr>
              <a:t>‘s - </a:t>
            </a:r>
            <a:r>
              <a:rPr lang="de-DE" sz="2000" dirty="0" err="1">
                <a:sym typeface="Symbol" pitchFamily="18" charset="2"/>
              </a:rPr>
              <a:t>IceCube</a:t>
            </a:r>
            <a:r>
              <a:rPr lang="de-DE" sz="2000" dirty="0">
                <a:sym typeface="Symbol" pitchFamily="18" charset="2"/>
              </a:rPr>
              <a:t>)</a:t>
            </a:r>
            <a:endParaRPr lang="de-DE" sz="2000" baseline="-25000" dirty="0">
              <a:sym typeface="Symbol" pitchFamily="18" charset="2"/>
            </a:endParaRPr>
          </a:p>
          <a:p>
            <a:endParaRPr lang="de-DE" sz="2000" b="1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539552" y="1124744"/>
            <a:ext cx="860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Idea</a:t>
            </a:r>
            <a:r>
              <a:rPr lang="de-DE" b="1" dirty="0"/>
              <a:t>:    </a:t>
            </a:r>
            <a:r>
              <a:rPr lang="de-DE" dirty="0" err="1"/>
              <a:t>track</a:t>
            </a:r>
            <a:r>
              <a:rPr lang="de-DE" dirty="0"/>
              <a:t> </a:t>
            </a:r>
            <a:r>
              <a:rPr lang="de-DE" b="1" dirty="0" err="1"/>
              <a:t>coherent</a:t>
            </a:r>
            <a:r>
              <a:rPr lang="de-DE" b="1" dirty="0"/>
              <a:t> </a:t>
            </a:r>
            <a:r>
              <a:rPr lang="de-DE" b="1" dirty="0" err="1"/>
              <a:t>increase</a:t>
            </a:r>
            <a:r>
              <a:rPr lang="de-DE" b="1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smtClean="0"/>
              <a:t> total </a:t>
            </a:r>
            <a:r>
              <a:rPr lang="de-DE" b="1" dirty="0"/>
              <a:t>rate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 smtClean="0"/>
              <a:t>neutrinos</a:t>
            </a:r>
            <a:r>
              <a:rPr lang="de-DE" dirty="0" smtClean="0"/>
              <a:t> on </a:t>
            </a:r>
            <a:r>
              <a:rPr lang="de-DE" dirty="0"/>
              <a:t>top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 err="1"/>
              <a:t>low</a:t>
            </a:r>
            <a:r>
              <a:rPr lang="de-DE" b="1" dirty="0"/>
              <a:t>  </a:t>
            </a:r>
            <a:r>
              <a:rPr lang="de-DE" b="1" dirty="0" err="1"/>
              <a:t>dark</a:t>
            </a:r>
            <a:r>
              <a:rPr lang="de-DE" b="1" dirty="0"/>
              <a:t> </a:t>
            </a:r>
            <a:r>
              <a:rPr lang="de-DE" b="1" dirty="0" err="1"/>
              <a:t>noise</a:t>
            </a:r>
            <a:endParaRPr lang="de-DE" b="1" dirty="0"/>
          </a:p>
        </p:txBody>
      </p:sp>
      <p:pic>
        <p:nvPicPr>
          <p:cNvPr id="10" name="Picture 17" descr="spect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46458" r="5652" b="3029"/>
          <a:stretch>
            <a:fillRect/>
          </a:stretch>
        </p:blipFill>
        <p:spPr bwMode="auto">
          <a:xfrm>
            <a:off x="32361" y="1658581"/>
            <a:ext cx="4612527" cy="436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4872062" y="45091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err="1"/>
              <a:t>Effective</a:t>
            </a:r>
            <a:r>
              <a:rPr lang="de-DE" b="1" dirty="0"/>
              <a:t>  </a:t>
            </a:r>
            <a:r>
              <a:rPr lang="de-DE" b="1" dirty="0" err="1"/>
              <a:t>volume</a:t>
            </a:r>
            <a:r>
              <a:rPr lang="de-DE" b="1" dirty="0"/>
              <a:t>:  </a:t>
            </a:r>
            <a:r>
              <a:rPr lang="de-DE" dirty="0"/>
              <a:t>~30 m</a:t>
            </a:r>
            <a:r>
              <a:rPr lang="de-DE" baseline="30000" dirty="0"/>
              <a:t>3</a:t>
            </a:r>
            <a:r>
              <a:rPr lang="de-DE" dirty="0"/>
              <a:t>/</a:t>
            </a:r>
            <a:r>
              <a:rPr lang="de-DE" dirty="0" err="1"/>
              <a:t>MeV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</a:t>
            </a:r>
            <a:r>
              <a:rPr lang="de-DE" baseline="30000" dirty="0"/>
              <a:t>+</a:t>
            </a:r>
          </a:p>
          <a:p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Effective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volume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overlap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small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 O(1</a:t>
            </a:r>
            <a:r>
              <a:rPr lang="de-DE" i="1" dirty="0" smtClean="0">
                <a:solidFill>
                  <a:schemeClr val="bg1">
                    <a:lumMod val="50000"/>
                  </a:schemeClr>
                </a:solidFill>
              </a:rPr>
              <a:t>%)</a:t>
            </a:r>
            <a:endParaRPr lang="de-DE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3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hteck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97913" cy="993775"/>
          </a:xfrm>
        </p:spPr>
        <p:txBody>
          <a:bodyPr>
            <a:normAutofit/>
          </a:bodyPr>
          <a:lstStyle/>
          <a:p>
            <a:pPr eaLnBrk="1" hangingPunct="1"/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Expected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rate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distribution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IceCube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</a:p>
        </p:txBody>
      </p:sp>
      <p:pic>
        <p:nvPicPr>
          <p:cNvPr id="13315" name="Bild 4" descr="Fig9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9" r="4265"/>
          <a:stretch>
            <a:fillRect/>
          </a:stretch>
        </p:blipFill>
        <p:spPr bwMode="auto">
          <a:xfrm>
            <a:off x="522288" y="1484313"/>
            <a:ext cx="67691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feld 5"/>
          <p:cNvSpPr txBox="1">
            <a:spLocks noChangeArrowheads="1"/>
          </p:cNvSpPr>
          <p:nvPr/>
        </p:nvSpPr>
        <p:spPr bwMode="auto">
          <a:xfrm>
            <a:off x="1042988" y="908050"/>
            <a:ext cx="735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333399"/>
                </a:solidFill>
              </a:rPr>
              <a:t>Lawrence Livermore model, 10 kpc distance (~ distance to center)</a:t>
            </a:r>
          </a:p>
          <a:p>
            <a:pPr eaLnBrk="1" hangingPunct="1"/>
            <a:r>
              <a:rPr lang="de-DE">
                <a:solidFill>
                  <a:srgbClr val="333399"/>
                </a:solidFill>
              </a:rPr>
              <a:t>IceCube Monte Carlo with time dependent energy spectra incorporated</a:t>
            </a:r>
          </a:p>
        </p:txBody>
      </p:sp>
      <p:sp>
        <p:nvSpPr>
          <p:cNvPr id="13317" name="Textfeld 6"/>
          <p:cNvSpPr txBox="1">
            <a:spLocks noChangeArrowheads="1"/>
          </p:cNvSpPr>
          <p:nvPr/>
        </p:nvSpPr>
        <p:spPr bwMode="auto">
          <a:xfrm>
            <a:off x="4500563" y="2276475"/>
            <a:ext cx="27749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normal neutrino hierarchy</a:t>
            </a:r>
          </a:p>
        </p:txBody>
      </p:sp>
      <p:sp>
        <p:nvSpPr>
          <p:cNvPr id="13318" name="Textfeld 7"/>
          <p:cNvSpPr txBox="1">
            <a:spLocks noChangeArrowheads="1"/>
          </p:cNvSpPr>
          <p:nvPr/>
        </p:nvSpPr>
        <p:spPr bwMode="auto">
          <a:xfrm>
            <a:off x="4500563" y="2565400"/>
            <a:ext cx="2889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inverted neutrino hierarchy</a:t>
            </a:r>
          </a:p>
        </p:txBody>
      </p:sp>
      <p:sp>
        <p:nvSpPr>
          <p:cNvPr id="13320" name="Textfeld 9"/>
          <p:cNvSpPr txBox="1">
            <a:spLocks noChangeArrowheads="1"/>
          </p:cNvSpPr>
          <p:nvPr/>
        </p:nvSpPr>
        <p:spPr bwMode="auto">
          <a:xfrm>
            <a:off x="7143750" y="3471863"/>
            <a:ext cx="19034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>
                <a:solidFill>
                  <a:schemeClr val="hlink"/>
                </a:solidFill>
              </a:rPr>
              <a:t>Totani et al. </a:t>
            </a:r>
          </a:p>
          <a:p>
            <a:pPr eaLnBrk="1" hangingPunct="1"/>
            <a:r>
              <a:rPr lang="de-DE" sz="1600">
                <a:solidFill>
                  <a:schemeClr val="hlink"/>
                </a:solidFill>
              </a:rPr>
              <a:t>Astrop. Phys. 496, </a:t>
            </a:r>
          </a:p>
          <a:p>
            <a:pPr eaLnBrk="1" hangingPunct="1"/>
            <a:r>
              <a:rPr lang="de-DE" sz="1600">
                <a:solidFill>
                  <a:schemeClr val="hlink"/>
                </a:solidFill>
              </a:rPr>
              <a:t>216 (1998)</a:t>
            </a:r>
          </a:p>
        </p:txBody>
      </p:sp>
      <p:sp>
        <p:nvSpPr>
          <p:cNvPr id="13321" name="Textfeld 10"/>
          <p:cNvSpPr txBox="1">
            <a:spLocks noChangeArrowheads="1"/>
          </p:cNvSpPr>
          <p:nvPr/>
        </p:nvSpPr>
        <p:spPr bwMode="auto">
          <a:xfrm>
            <a:off x="4911725" y="3952875"/>
            <a:ext cx="130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accent2"/>
                </a:solidFill>
              </a:rPr>
              <a:t>preliminary</a:t>
            </a:r>
          </a:p>
        </p:txBody>
      </p:sp>
      <p:sp>
        <p:nvSpPr>
          <p:cNvPr id="13322" name="Textfeld 9"/>
          <p:cNvSpPr txBox="1">
            <a:spLocks noChangeArrowheads="1"/>
          </p:cNvSpPr>
          <p:nvPr/>
        </p:nvSpPr>
        <p:spPr bwMode="auto">
          <a:xfrm>
            <a:off x="0" y="5229225"/>
            <a:ext cx="12573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 b="1" dirty="0" err="1">
                <a:solidFill>
                  <a:srgbClr val="CC6600"/>
                </a:solidFill>
              </a:rPr>
              <a:t>background</a:t>
            </a:r>
            <a:r>
              <a:rPr lang="de-DE" sz="1400" b="1" dirty="0">
                <a:solidFill>
                  <a:srgbClr val="CC6600"/>
                </a:solidFill>
              </a:rPr>
              <a:t> </a:t>
            </a:r>
          </a:p>
          <a:p>
            <a:pPr eaLnBrk="1" hangingPunct="1"/>
            <a:r>
              <a:rPr lang="de-DE" sz="1400" b="1" dirty="0" err="1">
                <a:solidFill>
                  <a:srgbClr val="CC6600"/>
                </a:solidFill>
              </a:rPr>
              <a:t>level</a:t>
            </a:r>
            <a:endParaRPr lang="de-DE" sz="1400" b="1" dirty="0">
              <a:solidFill>
                <a:srgbClr val="CC6600"/>
              </a:solidFill>
            </a:endParaRPr>
          </a:p>
        </p:txBody>
      </p:sp>
      <p:sp>
        <p:nvSpPr>
          <p:cNvPr id="13323" name="Linie 8"/>
          <p:cNvSpPr>
            <a:spLocks noChangeShapeType="1"/>
          </p:cNvSpPr>
          <p:nvPr/>
        </p:nvSpPr>
        <p:spPr bwMode="auto">
          <a:xfrm flipV="1">
            <a:off x="1085850" y="5491163"/>
            <a:ext cx="363538" cy="0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1449388" y="5373216"/>
            <a:ext cx="5426868" cy="117947"/>
          </a:xfrm>
          <a:prstGeom prst="rect">
            <a:avLst/>
          </a:prstGeom>
          <a:solidFill>
            <a:srgbClr val="FFC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uppieren 4"/>
          <p:cNvGrpSpPr/>
          <p:nvPr/>
        </p:nvGrpSpPr>
        <p:grpSpPr>
          <a:xfrm>
            <a:off x="755650" y="4319588"/>
            <a:ext cx="7067550" cy="2212975"/>
            <a:chOff x="755650" y="4319588"/>
            <a:chExt cx="7067550" cy="2212975"/>
          </a:xfrm>
        </p:grpSpPr>
        <p:sp>
          <p:nvSpPr>
            <p:cNvPr id="13319" name="Textfeld 8"/>
            <p:cNvSpPr txBox="1">
              <a:spLocks noChangeArrowheads="1"/>
            </p:cNvSpPr>
            <p:nvPr/>
          </p:nvSpPr>
          <p:spPr bwMode="auto">
            <a:xfrm>
              <a:off x="755650" y="6165850"/>
              <a:ext cx="70675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dirty="0" err="1">
                  <a:solidFill>
                    <a:srgbClr val="333399"/>
                  </a:solidFill>
                </a:rPr>
                <a:t>clear</a:t>
              </a:r>
              <a:r>
                <a:rPr lang="de-DE" dirty="0">
                  <a:solidFill>
                    <a:srgbClr val="333399"/>
                  </a:solidFill>
                </a:rPr>
                <a:t> </a:t>
              </a:r>
              <a:r>
                <a:rPr lang="de-DE" dirty="0" err="1">
                  <a:solidFill>
                    <a:srgbClr val="333399"/>
                  </a:solidFill>
                </a:rPr>
                <a:t>differences</a:t>
              </a:r>
              <a:r>
                <a:rPr lang="de-DE" dirty="0">
                  <a:solidFill>
                    <a:srgbClr val="333399"/>
                  </a:solidFill>
                </a:rPr>
                <a:t> in </a:t>
              </a:r>
              <a:r>
                <a:rPr lang="de-DE" dirty="0" err="1">
                  <a:solidFill>
                    <a:srgbClr val="333399"/>
                  </a:solidFill>
                </a:rPr>
                <a:t>model</a:t>
              </a:r>
              <a:r>
                <a:rPr lang="de-DE" dirty="0">
                  <a:solidFill>
                    <a:srgbClr val="333399"/>
                  </a:solidFill>
                </a:rPr>
                <a:t> </a:t>
              </a:r>
              <a:r>
                <a:rPr lang="de-DE" dirty="0" err="1">
                  <a:solidFill>
                    <a:srgbClr val="333399"/>
                  </a:solidFill>
                </a:rPr>
                <a:t>shapes</a:t>
              </a:r>
              <a:r>
                <a:rPr lang="de-DE" dirty="0">
                  <a:solidFill>
                    <a:srgbClr val="333399"/>
                  </a:solidFill>
                </a:rPr>
                <a:t> </a:t>
              </a:r>
              <a:r>
                <a:rPr lang="de-DE" dirty="0" err="1">
                  <a:solidFill>
                    <a:srgbClr val="333399"/>
                  </a:solidFill>
                </a:rPr>
                <a:t>for</a:t>
              </a:r>
              <a:r>
                <a:rPr lang="de-DE" dirty="0">
                  <a:solidFill>
                    <a:srgbClr val="333399"/>
                  </a:solidFill>
                </a:rPr>
                <a:t> normal </a:t>
              </a:r>
              <a:r>
                <a:rPr lang="de-DE" dirty="0" err="1">
                  <a:solidFill>
                    <a:srgbClr val="333399"/>
                  </a:solidFill>
                </a:rPr>
                <a:t>and</a:t>
              </a:r>
              <a:r>
                <a:rPr lang="de-DE" dirty="0">
                  <a:solidFill>
                    <a:srgbClr val="333399"/>
                  </a:solidFill>
                </a:rPr>
                <a:t> </a:t>
              </a:r>
              <a:r>
                <a:rPr lang="de-DE" dirty="0" err="1">
                  <a:solidFill>
                    <a:srgbClr val="333399"/>
                  </a:solidFill>
                </a:rPr>
                <a:t>inverted</a:t>
              </a:r>
              <a:r>
                <a:rPr lang="de-DE" dirty="0">
                  <a:solidFill>
                    <a:srgbClr val="333399"/>
                  </a:solidFill>
                </a:rPr>
                <a:t> </a:t>
              </a:r>
              <a:r>
                <a:rPr lang="de-DE" dirty="0" err="1">
                  <a:solidFill>
                    <a:srgbClr val="333399"/>
                  </a:solidFill>
                </a:rPr>
                <a:t>hierarchy</a:t>
              </a:r>
              <a:r>
                <a:rPr lang="de-DE" dirty="0">
                  <a:solidFill>
                    <a:srgbClr val="333399"/>
                  </a:solidFill>
                </a:rPr>
                <a:t>!</a:t>
              </a:r>
            </a:p>
          </p:txBody>
        </p:sp>
        <p:cxnSp>
          <p:nvCxnSpPr>
            <p:cNvPr id="4" name="Gerade Verbindung mit Pfeil 3"/>
            <p:cNvCxnSpPr/>
            <p:nvPr/>
          </p:nvCxnSpPr>
          <p:spPr>
            <a:xfrm flipV="1">
              <a:off x="2051720" y="4319588"/>
              <a:ext cx="1584176" cy="189865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052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4" descr="Fig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9" t="51092" r="4179" b="252"/>
          <a:stretch/>
        </p:blipFill>
        <p:spPr bwMode="auto">
          <a:xfrm>
            <a:off x="4414435" y="1872988"/>
            <a:ext cx="4644008" cy="342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hteck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777875"/>
          </a:xfrm>
        </p:spPr>
        <p:txBody>
          <a:bodyPr>
            <a:normAutofit/>
          </a:bodyPr>
          <a:lstStyle/>
          <a:p>
            <a:pPr eaLnBrk="1" hangingPunct="1"/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More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exotic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signals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hope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</a:p>
        </p:txBody>
      </p:sp>
      <p:sp>
        <p:nvSpPr>
          <p:cNvPr id="16388" name="Textfeld 5"/>
          <p:cNvSpPr txBox="1">
            <a:spLocks noChangeArrowheads="1"/>
          </p:cNvSpPr>
          <p:nvPr/>
        </p:nvSpPr>
        <p:spPr bwMode="auto">
          <a:xfrm>
            <a:off x="611560" y="1441734"/>
            <a:ext cx="85170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 err="1">
                <a:solidFill>
                  <a:schemeClr val="accent2"/>
                </a:solidFill>
              </a:rPr>
              <a:t>quark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star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formation</a:t>
            </a:r>
            <a:r>
              <a:rPr lang="de-DE" dirty="0" smtClean="0"/>
              <a:t>                                       </a:t>
            </a:r>
            <a:r>
              <a:rPr lang="de-DE" dirty="0" err="1" smtClean="0">
                <a:solidFill>
                  <a:schemeClr val="accent2"/>
                </a:solidFill>
              </a:rPr>
              <a:t>black</a:t>
            </a:r>
            <a:r>
              <a:rPr lang="de-DE" dirty="0" smtClean="0">
                <a:solidFill>
                  <a:schemeClr val="accent2"/>
                </a:solidFill>
              </a:rPr>
              <a:t> </a:t>
            </a:r>
            <a:r>
              <a:rPr lang="de-DE" dirty="0">
                <a:solidFill>
                  <a:schemeClr val="accent2"/>
                </a:solidFill>
              </a:rPr>
              <a:t>hole </a:t>
            </a:r>
            <a:r>
              <a:rPr lang="de-DE" dirty="0" err="1" smtClean="0">
                <a:solidFill>
                  <a:schemeClr val="accent2"/>
                </a:solidFill>
              </a:rPr>
              <a:t>formation</a:t>
            </a:r>
            <a:r>
              <a:rPr lang="de-DE" dirty="0" smtClean="0"/>
              <a:t> </a:t>
            </a:r>
            <a:r>
              <a:rPr lang="de-DE" dirty="0">
                <a:solidFill>
                  <a:schemeClr val="accent2"/>
                </a:solidFill>
                <a:sym typeface="Symbol" pitchFamily="18" charset="2"/>
              </a:rPr>
              <a:t> </a:t>
            </a:r>
            <a:r>
              <a:rPr lang="de-DE" dirty="0" err="1">
                <a:solidFill>
                  <a:schemeClr val="accent2"/>
                </a:solidFill>
              </a:rPr>
              <a:t>no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explosion</a:t>
            </a:r>
            <a:r>
              <a:rPr lang="de-DE" dirty="0">
                <a:solidFill>
                  <a:schemeClr val="accent2"/>
                </a:solidFill>
              </a:rPr>
              <a:t>!</a:t>
            </a:r>
          </a:p>
          <a:p>
            <a:pPr eaLnBrk="1" hangingPunct="1"/>
            <a:endParaRPr lang="de-DE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35496" y="1941369"/>
            <a:ext cx="4403154" cy="3231257"/>
            <a:chOff x="35496" y="1916832"/>
            <a:chExt cx="3796481" cy="2774496"/>
          </a:xfrm>
        </p:grpSpPr>
        <p:pic>
          <p:nvPicPr>
            <p:cNvPr id="16387" name="Bild 4" descr="Fig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13" r="7121"/>
            <a:stretch>
              <a:fillRect/>
            </a:stretch>
          </p:blipFill>
          <p:spPr bwMode="auto">
            <a:xfrm>
              <a:off x="35496" y="1916832"/>
              <a:ext cx="3796481" cy="2774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0" name="Textfeld 9"/>
            <p:cNvSpPr txBox="1">
              <a:spLocks noChangeArrowheads="1"/>
            </p:cNvSpPr>
            <p:nvPr/>
          </p:nvSpPr>
          <p:spPr bwMode="auto">
            <a:xfrm>
              <a:off x="827584" y="2401143"/>
              <a:ext cx="102944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400" dirty="0"/>
                <a:t>n</a:t>
              </a:r>
              <a:r>
                <a:rPr lang="de-DE" sz="1400" dirty="0" smtClean="0"/>
                <a:t>ormal      </a:t>
              </a:r>
              <a:endParaRPr lang="de-DE" dirty="0"/>
            </a:p>
          </p:txBody>
        </p:sp>
      </p:grpSp>
      <p:sp>
        <p:nvSpPr>
          <p:cNvPr id="16391" name="Textfeld 10"/>
          <p:cNvSpPr txBox="1">
            <a:spLocks noChangeArrowheads="1"/>
          </p:cNvSpPr>
          <p:nvPr/>
        </p:nvSpPr>
        <p:spPr bwMode="auto">
          <a:xfrm>
            <a:off x="987259" y="2789928"/>
            <a:ext cx="109998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 dirty="0" err="1"/>
              <a:t>i</a:t>
            </a:r>
            <a:r>
              <a:rPr lang="de-DE" sz="1400" dirty="0" err="1" smtClean="0"/>
              <a:t>nverted</a:t>
            </a:r>
            <a:endParaRPr lang="de-DE" sz="1400" dirty="0" smtClean="0"/>
          </a:p>
          <a:p>
            <a:pPr eaLnBrk="1" hangingPunct="1"/>
            <a:r>
              <a:rPr lang="de-DE" sz="1400" dirty="0" err="1" smtClean="0"/>
              <a:t>Hierarchy</a:t>
            </a:r>
            <a:r>
              <a:rPr lang="de-DE" sz="1400" dirty="0" smtClean="0"/>
              <a:t>   </a:t>
            </a:r>
            <a:endParaRPr lang="de-DE" sz="1400" dirty="0"/>
          </a:p>
        </p:txBody>
      </p:sp>
      <p:sp>
        <p:nvSpPr>
          <p:cNvPr id="16393" name="Textfeld 12"/>
          <p:cNvSpPr txBox="1">
            <a:spLocks noChangeArrowheads="1"/>
          </p:cNvSpPr>
          <p:nvPr/>
        </p:nvSpPr>
        <p:spPr bwMode="auto">
          <a:xfrm>
            <a:off x="467544" y="5329372"/>
            <a:ext cx="37216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dirty="0" err="1">
                <a:solidFill>
                  <a:schemeClr val="hlink"/>
                </a:solidFill>
              </a:rPr>
              <a:t>Dasgupta</a:t>
            </a:r>
            <a:r>
              <a:rPr lang="de-DE" sz="1600" dirty="0">
                <a:solidFill>
                  <a:schemeClr val="hlink"/>
                </a:solidFill>
              </a:rPr>
              <a:t> et al., Phys. </a:t>
            </a:r>
            <a:r>
              <a:rPr lang="de-DE" sz="1600" dirty="0" err="1">
                <a:solidFill>
                  <a:schemeClr val="hlink"/>
                </a:solidFill>
              </a:rPr>
              <a:t>Rev</a:t>
            </a:r>
            <a:r>
              <a:rPr lang="de-DE" sz="1600" dirty="0">
                <a:solidFill>
                  <a:schemeClr val="hlink"/>
                </a:solidFill>
              </a:rPr>
              <a:t>. </a:t>
            </a:r>
            <a:r>
              <a:rPr lang="de-DE" sz="1600" dirty="0" err="1">
                <a:solidFill>
                  <a:schemeClr val="hlink"/>
                </a:solidFill>
              </a:rPr>
              <a:t>Lett</a:t>
            </a:r>
            <a:r>
              <a:rPr lang="de-DE" sz="1600" dirty="0">
                <a:solidFill>
                  <a:schemeClr val="hlink"/>
                </a:solidFill>
              </a:rPr>
              <a:t>. D 81, </a:t>
            </a:r>
            <a:endParaRPr lang="de-DE" sz="1600" dirty="0" smtClean="0">
              <a:solidFill>
                <a:schemeClr val="hlink"/>
              </a:solidFill>
            </a:endParaRPr>
          </a:p>
          <a:p>
            <a:pPr eaLnBrk="1" hangingPunct="1"/>
            <a:r>
              <a:rPr lang="de-DE" sz="1600" dirty="0" smtClean="0">
                <a:solidFill>
                  <a:schemeClr val="hlink"/>
                </a:solidFill>
              </a:rPr>
              <a:t>103005 </a:t>
            </a:r>
            <a:r>
              <a:rPr lang="de-DE" sz="1600" dirty="0">
                <a:solidFill>
                  <a:schemeClr val="hlink"/>
                </a:solidFill>
              </a:rPr>
              <a:t>(2010)</a:t>
            </a:r>
          </a:p>
        </p:txBody>
      </p:sp>
      <p:sp>
        <p:nvSpPr>
          <p:cNvPr id="16389" name="Textfeld 7"/>
          <p:cNvSpPr txBox="1">
            <a:spLocks noChangeArrowheads="1"/>
          </p:cNvSpPr>
          <p:nvPr/>
        </p:nvSpPr>
        <p:spPr bwMode="auto">
          <a:xfrm>
            <a:off x="2699792" y="2374238"/>
            <a:ext cx="13949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 smtClean="0"/>
              <a:t>anti-</a:t>
            </a:r>
            <a:r>
              <a:rPr lang="de-DE" dirty="0">
                <a:sym typeface="Symbol" pitchFamily="18" charset="2"/>
              </a:rPr>
              <a:t></a:t>
            </a:r>
            <a:r>
              <a:rPr lang="de-DE" dirty="0"/>
              <a:t> </a:t>
            </a:r>
            <a:r>
              <a:rPr lang="de-DE" dirty="0" err="1"/>
              <a:t>peak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14" name="Textfeld 12"/>
          <p:cNvSpPr txBox="1">
            <a:spLocks noChangeArrowheads="1"/>
          </p:cNvSpPr>
          <p:nvPr/>
        </p:nvSpPr>
        <p:spPr bwMode="auto">
          <a:xfrm>
            <a:off x="4949707" y="5329372"/>
            <a:ext cx="20441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dirty="0" err="1">
                <a:solidFill>
                  <a:schemeClr val="hlink"/>
                </a:solidFill>
              </a:rPr>
              <a:t>Sumiyoshi</a:t>
            </a:r>
            <a:r>
              <a:rPr lang="de-DE" sz="1600" dirty="0">
                <a:solidFill>
                  <a:schemeClr val="hlink"/>
                </a:solidFill>
              </a:rPr>
              <a:t> et al., </a:t>
            </a:r>
            <a:endParaRPr lang="de-DE" sz="1600" dirty="0" smtClean="0">
              <a:solidFill>
                <a:schemeClr val="hlink"/>
              </a:solidFill>
            </a:endParaRPr>
          </a:p>
          <a:p>
            <a:pPr eaLnBrk="1" hangingPunct="1"/>
            <a:r>
              <a:rPr lang="de-DE" sz="1600" dirty="0" err="1" smtClean="0">
                <a:solidFill>
                  <a:schemeClr val="hlink"/>
                </a:solidFill>
              </a:rPr>
              <a:t>ApJ</a:t>
            </a:r>
            <a:r>
              <a:rPr lang="de-DE" sz="1600" dirty="0" smtClean="0">
                <a:solidFill>
                  <a:schemeClr val="hlink"/>
                </a:solidFill>
              </a:rPr>
              <a:t> </a:t>
            </a:r>
            <a:r>
              <a:rPr lang="de-DE" sz="1600" dirty="0">
                <a:solidFill>
                  <a:schemeClr val="hlink"/>
                </a:solidFill>
              </a:rPr>
              <a:t>667, 382 (2007)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8721638" y="5200790"/>
            <a:ext cx="0" cy="42096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7971039" y="5590981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C00000"/>
                </a:solidFill>
              </a:rPr>
              <a:t>b</a:t>
            </a:r>
            <a:r>
              <a:rPr lang="de-DE" dirty="0" err="1" smtClean="0">
                <a:solidFill>
                  <a:srgbClr val="C00000"/>
                </a:solidFill>
              </a:rPr>
              <a:t>lack</a:t>
            </a:r>
            <a:r>
              <a:rPr lang="de-DE" dirty="0" smtClean="0">
                <a:solidFill>
                  <a:srgbClr val="C00000"/>
                </a:solidFill>
              </a:rPr>
              <a:t> hole</a:t>
            </a:r>
          </a:p>
          <a:p>
            <a:r>
              <a:rPr lang="de-DE" dirty="0" err="1" smtClean="0">
                <a:solidFill>
                  <a:srgbClr val="C00000"/>
                </a:solidFill>
              </a:rPr>
              <a:t>formation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11560" y="4681300"/>
            <a:ext cx="3577644" cy="72008"/>
          </a:xfrm>
          <a:prstGeom prst="rect">
            <a:avLst/>
          </a:prstGeom>
          <a:solidFill>
            <a:srgbClr val="FFC0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5292080" y="4779597"/>
            <a:ext cx="3490598" cy="45719"/>
          </a:xfrm>
          <a:prstGeom prst="rect">
            <a:avLst/>
          </a:prstGeom>
          <a:solidFill>
            <a:srgbClr val="FFC0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5392898" y="2189572"/>
            <a:ext cx="261655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accent2"/>
                </a:solidFill>
              </a:rPr>
              <a:t>&gt;</a:t>
            </a:r>
            <a:r>
              <a:rPr lang="de-DE" dirty="0">
                <a:solidFill>
                  <a:schemeClr val="accent2"/>
                </a:solidFill>
              </a:rPr>
              <a:t>40 solar </a:t>
            </a:r>
            <a:r>
              <a:rPr lang="de-DE" dirty="0" err="1">
                <a:solidFill>
                  <a:schemeClr val="accent2"/>
                </a:solidFill>
              </a:rPr>
              <a:t>mass</a:t>
            </a:r>
            <a:r>
              <a:rPr lang="de-DE" dirty="0">
                <a:solidFill>
                  <a:schemeClr val="accent2"/>
                </a:solidFill>
              </a:rPr>
              <a:t> </a:t>
            </a:r>
            <a:r>
              <a:rPr lang="de-DE" dirty="0" err="1" smtClean="0">
                <a:solidFill>
                  <a:schemeClr val="accent2"/>
                </a:solidFill>
              </a:rPr>
              <a:t>progenitor</a:t>
            </a:r>
            <a:endParaRPr lang="de-DE" dirty="0" smtClean="0">
              <a:solidFill>
                <a:schemeClr val="accent2"/>
              </a:solidFill>
            </a:endParaRPr>
          </a:p>
          <a:p>
            <a:endParaRPr lang="de-DE" dirty="0">
              <a:solidFill>
                <a:schemeClr val="accent2"/>
              </a:solidFill>
            </a:endParaRPr>
          </a:p>
          <a:p>
            <a:endParaRPr lang="de-DE" dirty="0"/>
          </a:p>
        </p:txBody>
      </p:sp>
      <p:sp>
        <p:nvSpPr>
          <p:cNvPr id="24" name="Textfeld 10"/>
          <p:cNvSpPr txBox="1">
            <a:spLocks noChangeArrowheads="1"/>
          </p:cNvSpPr>
          <p:nvPr/>
        </p:nvSpPr>
        <p:spPr bwMode="auto">
          <a:xfrm rot="20045353">
            <a:off x="6219824" y="3355584"/>
            <a:ext cx="962696" cy="22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 dirty="0" err="1"/>
              <a:t>no</a:t>
            </a:r>
            <a:r>
              <a:rPr lang="de-DE" sz="1400" dirty="0"/>
              <a:t> </a:t>
            </a:r>
            <a:r>
              <a:rPr lang="de-DE" sz="1400" dirty="0" err="1"/>
              <a:t>oscillations</a:t>
            </a:r>
            <a:endParaRPr lang="de-DE" sz="1400" dirty="0"/>
          </a:p>
        </p:txBody>
      </p:sp>
      <p:sp>
        <p:nvSpPr>
          <p:cNvPr id="25" name="Textfeld 8"/>
          <p:cNvSpPr txBox="1">
            <a:spLocks noChangeArrowheads="1"/>
          </p:cNvSpPr>
          <p:nvPr/>
        </p:nvSpPr>
        <p:spPr bwMode="auto">
          <a:xfrm rot="19760367">
            <a:off x="6480121" y="3767471"/>
            <a:ext cx="1114515" cy="228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 dirty="0"/>
              <a:t>normal </a:t>
            </a:r>
            <a:r>
              <a:rPr lang="de-DE" sz="1400" dirty="0" err="1"/>
              <a:t>hierarchy</a:t>
            </a:r>
            <a:endParaRPr lang="de-DE" sz="1400" dirty="0"/>
          </a:p>
        </p:txBody>
      </p:sp>
      <p:sp>
        <p:nvSpPr>
          <p:cNvPr id="26" name="Textfeld 9"/>
          <p:cNvSpPr txBox="1">
            <a:spLocks noChangeArrowheads="1"/>
          </p:cNvSpPr>
          <p:nvPr/>
        </p:nvSpPr>
        <p:spPr bwMode="auto">
          <a:xfrm rot="19979755">
            <a:off x="6961229" y="3936882"/>
            <a:ext cx="1227496" cy="2748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/>
              <a:t> </a:t>
            </a:r>
            <a:r>
              <a:rPr lang="de-DE" sz="1400" dirty="0" err="1"/>
              <a:t>inverted</a:t>
            </a:r>
            <a:r>
              <a:rPr lang="de-DE" sz="1400" dirty="0"/>
              <a:t> </a:t>
            </a:r>
            <a:r>
              <a:rPr lang="de-DE" sz="1400" dirty="0" err="1"/>
              <a:t>hierarchy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3093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863600"/>
          </a:xfrm>
        </p:spPr>
        <p:txBody>
          <a:bodyPr/>
          <a:lstStyle/>
          <a:p>
            <a:pPr eaLnBrk="1" hangingPunct="1"/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does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IceCube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compare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</p:txBody>
      </p:sp>
      <p:sp>
        <p:nvSpPr>
          <p:cNvPr id="18440" name="Textfeld 12"/>
          <p:cNvSpPr txBox="1">
            <a:spLocks noChangeArrowheads="1"/>
          </p:cNvSpPr>
          <p:nvPr/>
        </p:nvSpPr>
        <p:spPr bwMode="auto">
          <a:xfrm>
            <a:off x="592138" y="1057275"/>
            <a:ext cx="810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Due to noise background, the answer depends on the signal/noise assumption</a:t>
            </a:r>
          </a:p>
          <a:p>
            <a:pPr eaLnBrk="1" hangingPunct="1"/>
            <a:r>
              <a:rPr lang="de-DE">
                <a:sym typeface="Symbol" pitchFamily="18" charset="2"/>
              </a:rPr>
              <a:t> </a:t>
            </a:r>
            <a:r>
              <a:rPr lang="de-DE">
                <a:solidFill>
                  <a:srgbClr val="CC6600"/>
                </a:solidFill>
                <a:sym typeface="Symbol" pitchFamily="18" charset="2"/>
              </a:rPr>
              <a:t>… </a:t>
            </a:r>
            <a:r>
              <a:rPr lang="de-DE">
                <a:solidFill>
                  <a:schemeClr val="accent2"/>
                </a:solidFill>
                <a:sym typeface="Symbol" pitchFamily="18" charset="2"/>
              </a:rPr>
              <a:t>which is a function of distance, model and time within burst</a:t>
            </a:r>
          </a:p>
        </p:txBody>
      </p:sp>
      <p:sp>
        <p:nvSpPr>
          <p:cNvPr id="18441" name="Textfeld 13"/>
          <p:cNvSpPr txBox="1">
            <a:spLocks noChangeArrowheads="1"/>
          </p:cNvSpPr>
          <p:nvPr/>
        </p:nvSpPr>
        <p:spPr bwMode="auto">
          <a:xfrm>
            <a:off x="592138" y="6491288"/>
            <a:ext cx="40598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 i="1" dirty="0" err="1">
                <a:solidFill>
                  <a:schemeClr val="accent2"/>
                </a:solidFill>
                <a:latin typeface="+mj-lt"/>
              </a:rPr>
              <a:t>take</a:t>
            </a:r>
            <a:r>
              <a:rPr lang="de-DE" sz="2000" i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de-DE" sz="2000" i="1" dirty="0" err="1">
                <a:solidFill>
                  <a:schemeClr val="accent2"/>
                </a:solidFill>
                <a:latin typeface="+mj-lt"/>
              </a:rPr>
              <a:t>this</a:t>
            </a:r>
            <a:r>
              <a:rPr lang="de-DE" sz="2000" i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de-DE" sz="2000" i="1" dirty="0" err="1">
                <a:solidFill>
                  <a:schemeClr val="accent2"/>
                </a:solidFill>
                <a:latin typeface="+mj-lt"/>
              </a:rPr>
              <a:t>plot</a:t>
            </a:r>
            <a:r>
              <a:rPr lang="de-DE" sz="2000" i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de-DE" sz="2000" i="1" dirty="0" err="1">
                <a:solidFill>
                  <a:schemeClr val="accent2"/>
                </a:solidFill>
                <a:latin typeface="+mj-lt"/>
              </a:rPr>
              <a:t>with</a:t>
            </a:r>
            <a:r>
              <a:rPr lang="de-DE" sz="2000" i="1" dirty="0">
                <a:solidFill>
                  <a:schemeClr val="accent2"/>
                </a:solidFill>
                <a:latin typeface="+mj-lt"/>
              </a:rPr>
              <a:t> a </a:t>
            </a:r>
            <a:r>
              <a:rPr lang="de-DE" sz="2000" i="1" dirty="0" err="1">
                <a:solidFill>
                  <a:schemeClr val="accent2"/>
                </a:solidFill>
                <a:latin typeface="+mj-lt"/>
              </a:rPr>
              <a:t>big</a:t>
            </a:r>
            <a:r>
              <a:rPr lang="de-DE" sz="2000" i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de-DE" sz="2000" i="1" dirty="0" err="1">
                <a:solidFill>
                  <a:schemeClr val="accent2"/>
                </a:solidFill>
                <a:latin typeface="+mj-lt"/>
              </a:rPr>
              <a:t>grain</a:t>
            </a:r>
            <a:r>
              <a:rPr lang="de-DE" sz="2000" i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de-DE" sz="2000" i="1" dirty="0" err="1">
                <a:solidFill>
                  <a:schemeClr val="accent2"/>
                </a:solidFill>
                <a:latin typeface="+mj-lt"/>
              </a:rPr>
              <a:t>of</a:t>
            </a:r>
            <a:r>
              <a:rPr lang="de-DE" sz="2000" i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de-DE" sz="2000" i="1" dirty="0" err="1">
                <a:solidFill>
                  <a:schemeClr val="accent2"/>
                </a:solidFill>
                <a:latin typeface="+mj-lt"/>
              </a:rPr>
              <a:t>salt</a:t>
            </a:r>
            <a:r>
              <a:rPr lang="de-DE" sz="2000" i="1" dirty="0">
                <a:solidFill>
                  <a:schemeClr val="accent2"/>
                </a:solidFill>
                <a:latin typeface="+mj-lt"/>
              </a:rPr>
              <a:t> !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-15076" y="1711325"/>
            <a:ext cx="8793491" cy="4607287"/>
            <a:chOff x="-15076" y="1711325"/>
            <a:chExt cx="8793491" cy="4607287"/>
          </a:xfrm>
        </p:grpSpPr>
        <p:pic>
          <p:nvPicPr>
            <p:cNvPr id="18435" name="Bild 3" descr="mton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32" r="13847"/>
            <a:stretch>
              <a:fillRect/>
            </a:stretch>
          </p:blipFill>
          <p:spPr bwMode="auto">
            <a:xfrm>
              <a:off x="650875" y="1711325"/>
              <a:ext cx="7343775" cy="439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uppieren 4"/>
            <p:cNvGrpSpPr/>
            <p:nvPr/>
          </p:nvGrpSpPr>
          <p:grpSpPr>
            <a:xfrm>
              <a:off x="-15076" y="2123564"/>
              <a:ext cx="8793491" cy="4195048"/>
              <a:chOff x="-15076" y="2123564"/>
              <a:chExt cx="8793491" cy="4195048"/>
            </a:xfrm>
          </p:grpSpPr>
          <p:sp>
            <p:nvSpPr>
              <p:cNvPr id="18436" name="Textfeld 4"/>
              <p:cNvSpPr txBox="1">
                <a:spLocks noChangeArrowheads="1"/>
              </p:cNvSpPr>
              <p:nvPr/>
            </p:nvSpPr>
            <p:spPr bwMode="auto">
              <a:xfrm>
                <a:off x="5701739" y="2500312"/>
                <a:ext cx="3076676" cy="1015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sz="2000" b="1" dirty="0" err="1">
                    <a:solidFill>
                      <a:srgbClr val="CC6600"/>
                    </a:solidFill>
                    <a:latin typeface="+mj-lt"/>
                  </a:rPr>
                  <a:t>example</a:t>
                </a:r>
                <a:r>
                  <a:rPr lang="de-DE" sz="2000" b="1" dirty="0">
                    <a:solidFill>
                      <a:srgbClr val="CC6600"/>
                    </a:solidFill>
                    <a:latin typeface="+mj-lt"/>
                  </a:rPr>
                  <a:t>: </a:t>
                </a:r>
              </a:p>
              <a:p>
                <a:pPr eaLnBrk="1" hangingPunct="1"/>
                <a:r>
                  <a:rPr lang="de-DE" sz="2000" dirty="0" err="1">
                    <a:solidFill>
                      <a:srgbClr val="CC6600"/>
                    </a:solidFill>
                    <a:latin typeface="+mj-lt"/>
                  </a:rPr>
                  <a:t>comparison</a:t>
                </a:r>
                <a:r>
                  <a:rPr lang="de-DE" sz="2000" dirty="0">
                    <a:solidFill>
                      <a:srgbClr val="CC6600"/>
                    </a:solidFill>
                    <a:latin typeface="+mj-lt"/>
                  </a:rPr>
                  <a:t> </a:t>
                </a:r>
                <a:r>
                  <a:rPr lang="de-DE" sz="2000" dirty="0" err="1">
                    <a:solidFill>
                      <a:srgbClr val="CC6600"/>
                    </a:solidFill>
                    <a:latin typeface="+mj-lt"/>
                  </a:rPr>
                  <a:t>of</a:t>
                </a:r>
                <a:r>
                  <a:rPr lang="de-DE" sz="2000" dirty="0">
                    <a:solidFill>
                      <a:srgbClr val="CC6600"/>
                    </a:solidFill>
                    <a:latin typeface="+mj-lt"/>
                  </a:rPr>
                  <a:t> </a:t>
                </a:r>
                <a:r>
                  <a:rPr lang="de-DE" sz="2000" dirty="0" err="1">
                    <a:solidFill>
                      <a:srgbClr val="CC6600"/>
                    </a:solidFill>
                    <a:latin typeface="+mj-lt"/>
                  </a:rPr>
                  <a:t>initial</a:t>
                </a:r>
                <a:r>
                  <a:rPr lang="de-DE" sz="2000" dirty="0">
                    <a:solidFill>
                      <a:srgbClr val="CC6600"/>
                    </a:solidFill>
                    <a:latin typeface="+mj-lt"/>
                  </a:rPr>
                  <a:t> 0.38 s</a:t>
                </a:r>
              </a:p>
              <a:p>
                <a:pPr eaLnBrk="1" hangingPunct="1"/>
                <a:r>
                  <a:rPr lang="de-DE" sz="2000" dirty="0">
                    <a:solidFill>
                      <a:srgbClr val="CC6600"/>
                    </a:solidFill>
                    <a:latin typeface="+mj-lt"/>
                  </a:rPr>
                  <a:t>Lawrence Livermore </a:t>
                </a:r>
                <a:r>
                  <a:rPr lang="de-DE" sz="2000" dirty="0" err="1">
                    <a:solidFill>
                      <a:srgbClr val="CC6600"/>
                    </a:solidFill>
                    <a:latin typeface="+mj-lt"/>
                  </a:rPr>
                  <a:t>model</a:t>
                </a:r>
                <a:r>
                  <a:rPr lang="de-DE" dirty="0">
                    <a:solidFill>
                      <a:srgbClr val="CC6600"/>
                    </a:solidFill>
                  </a:rPr>
                  <a:t>!</a:t>
                </a:r>
              </a:p>
            </p:txBody>
          </p:sp>
          <p:sp>
            <p:nvSpPr>
              <p:cNvPr id="18437" name="Textfeld 8"/>
              <p:cNvSpPr txBox="1">
                <a:spLocks noChangeArrowheads="1"/>
              </p:cNvSpPr>
              <p:nvPr/>
            </p:nvSpPr>
            <p:spPr bwMode="auto">
              <a:xfrm rot="16200000">
                <a:off x="1020763" y="4100513"/>
                <a:ext cx="1695450" cy="641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/>
                  <a:t>60% milky way</a:t>
                </a:r>
              </a:p>
              <a:p>
                <a:pPr eaLnBrk="1" hangingPunct="1"/>
                <a:r>
                  <a:rPr lang="de-DE"/>
                  <a:t>coverage </a:t>
                </a:r>
              </a:p>
            </p:txBody>
          </p:sp>
          <p:sp>
            <p:nvSpPr>
              <p:cNvPr id="18438" name="Rechteck 9"/>
              <p:cNvSpPr>
                <a:spLocks noChangeArrowheads="1"/>
              </p:cNvSpPr>
              <p:nvPr/>
            </p:nvSpPr>
            <p:spPr bwMode="auto">
              <a:xfrm>
                <a:off x="1389063" y="2492375"/>
                <a:ext cx="1152525" cy="3457575"/>
              </a:xfrm>
              <a:prstGeom prst="rect">
                <a:avLst/>
              </a:prstGeom>
              <a:solidFill>
                <a:srgbClr val="FF9900">
                  <a:alpha val="2392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8439" name="Textfeld 10"/>
              <p:cNvSpPr txBox="1">
                <a:spLocks noChangeArrowheads="1"/>
              </p:cNvSpPr>
              <p:nvPr/>
            </p:nvSpPr>
            <p:spPr bwMode="auto">
              <a:xfrm>
                <a:off x="473075" y="2123564"/>
                <a:ext cx="5539085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sz="2000" dirty="0" err="1">
                    <a:latin typeface="+mj-lt"/>
                  </a:rPr>
                  <a:t>equivalent</a:t>
                </a:r>
                <a:r>
                  <a:rPr lang="de-DE" sz="2000" dirty="0">
                    <a:latin typeface="+mj-lt"/>
                  </a:rPr>
                  <a:t> </a:t>
                </a:r>
                <a:r>
                  <a:rPr lang="de-DE" sz="2000" dirty="0" err="1" smtClean="0">
                    <a:latin typeface="+mj-lt"/>
                  </a:rPr>
                  <a:t>mass</a:t>
                </a:r>
                <a:r>
                  <a:rPr lang="de-DE" sz="2000" dirty="0">
                    <a:latin typeface="+mj-lt"/>
                  </a:rPr>
                  <a:t> </a:t>
                </a:r>
                <a:r>
                  <a:rPr lang="de-DE" sz="2000" dirty="0" err="1" smtClean="0">
                    <a:latin typeface="+mj-lt"/>
                  </a:rPr>
                  <a:t>background</a:t>
                </a:r>
                <a:r>
                  <a:rPr lang="de-DE" sz="2000" dirty="0" smtClean="0">
                    <a:latin typeface="+mj-lt"/>
                  </a:rPr>
                  <a:t> </a:t>
                </a:r>
                <a:r>
                  <a:rPr lang="de-DE" sz="2000" dirty="0" err="1" smtClean="0">
                    <a:latin typeface="+mj-lt"/>
                  </a:rPr>
                  <a:t>free</a:t>
                </a:r>
                <a:r>
                  <a:rPr lang="de-DE" sz="2000" dirty="0" smtClean="0">
                    <a:latin typeface="+mj-lt"/>
                  </a:rPr>
                  <a:t> </a:t>
                </a:r>
                <a:r>
                  <a:rPr lang="de-DE" sz="2000" dirty="0" err="1" smtClean="0">
                    <a:latin typeface="+mj-lt"/>
                  </a:rPr>
                  <a:t>detector</a:t>
                </a:r>
                <a:r>
                  <a:rPr lang="de-DE" sz="2000" dirty="0" smtClean="0">
                    <a:latin typeface="+mj-lt"/>
                  </a:rPr>
                  <a:t> </a:t>
                </a:r>
                <a:r>
                  <a:rPr lang="de-DE" sz="2000" dirty="0">
                    <a:latin typeface="+mj-lt"/>
                  </a:rPr>
                  <a:t>(</a:t>
                </a:r>
                <a:r>
                  <a:rPr lang="de-DE" sz="2000" dirty="0" err="1">
                    <a:latin typeface="+mj-lt"/>
                  </a:rPr>
                  <a:t>Mton</a:t>
                </a:r>
                <a:r>
                  <a:rPr lang="de-DE" dirty="0"/>
                  <a:t>)</a:t>
                </a:r>
              </a:p>
            </p:txBody>
          </p:sp>
          <p:sp>
            <p:nvSpPr>
              <p:cNvPr id="18442" name="Textfeld 10"/>
              <p:cNvSpPr txBox="1">
                <a:spLocks noChangeArrowheads="1"/>
              </p:cNvSpPr>
              <p:nvPr/>
            </p:nvSpPr>
            <p:spPr bwMode="auto">
              <a:xfrm>
                <a:off x="3492500" y="3756025"/>
                <a:ext cx="1326710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sz="1600" dirty="0" smtClean="0"/>
                  <a:t> </a:t>
                </a:r>
                <a:r>
                  <a:rPr lang="de-DE" sz="2000" dirty="0">
                    <a:latin typeface="+mj-lt"/>
                  </a:rPr>
                  <a:t>0.25 </a:t>
                </a:r>
                <a:r>
                  <a:rPr lang="de-DE" sz="2000" dirty="0" err="1">
                    <a:latin typeface="+mj-lt"/>
                  </a:rPr>
                  <a:t>Mton</a:t>
                </a:r>
                <a:endParaRPr lang="de-DE" sz="1600" dirty="0">
                  <a:latin typeface="+mj-lt"/>
                </a:endParaRPr>
              </a:p>
            </p:txBody>
          </p:sp>
          <p:sp>
            <p:nvSpPr>
              <p:cNvPr id="18443" name="Textfeld 11"/>
              <p:cNvSpPr txBox="1">
                <a:spLocks noChangeArrowheads="1"/>
              </p:cNvSpPr>
              <p:nvPr/>
            </p:nvSpPr>
            <p:spPr bwMode="auto">
              <a:xfrm>
                <a:off x="2123728" y="5114925"/>
                <a:ext cx="1002197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sz="2000" dirty="0">
                    <a:latin typeface="+mj-lt"/>
                  </a:rPr>
                  <a:t>Super-K</a:t>
                </a:r>
              </a:p>
            </p:txBody>
          </p:sp>
          <p:sp>
            <p:nvSpPr>
              <p:cNvPr id="18444" name="Textfeld 12"/>
              <p:cNvSpPr txBox="1">
                <a:spLocks noChangeArrowheads="1"/>
              </p:cNvSpPr>
              <p:nvPr/>
            </p:nvSpPr>
            <p:spPr bwMode="auto">
              <a:xfrm>
                <a:off x="1670050" y="2808288"/>
                <a:ext cx="1002197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dirty="0"/>
                  <a:t> </a:t>
                </a:r>
                <a:r>
                  <a:rPr lang="de-DE" dirty="0" err="1">
                    <a:latin typeface="+mj-lt"/>
                  </a:rPr>
                  <a:t>IceCube</a:t>
                </a:r>
                <a:endParaRPr lang="de-DE" dirty="0">
                  <a:latin typeface="+mj-lt"/>
                </a:endParaRPr>
              </a:p>
            </p:txBody>
          </p:sp>
          <p:sp>
            <p:nvSpPr>
              <p:cNvPr id="16" name="Textfeld 15"/>
              <p:cNvSpPr txBox="1">
                <a:spLocks noChangeArrowheads="1"/>
              </p:cNvSpPr>
              <p:nvPr/>
            </p:nvSpPr>
            <p:spPr bwMode="auto">
              <a:xfrm>
                <a:off x="-15076" y="3140968"/>
                <a:ext cx="1274708" cy="28623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de-DE" dirty="0" smtClean="0"/>
                  <a:t>      1 </a:t>
                </a:r>
                <a:r>
                  <a:rPr lang="de-DE" dirty="0" err="1" smtClean="0"/>
                  <a:t>Mton</a:t>
                </a:r>
                <a:endParaRPr lang="de-DE" dirty="0" smtClean="0"/>
              </a:p>
              <a:p>
                <a:pPr eaLnBrk="1" hangingPunct="1">
                  <a:defRPr/>
                </a:pPr>
                <a:endParaRPr lang="de-DE" dirty="0" smtClean="0"/>
              </a:p>
              <a:p>
                <a:pPr marL="342900" indent="-342900" eaLnBrk="1" hangingPunct="1">
                  <a:buFontTx/>
                  <a:buAutoNum type="arabicPlain"/>
                  <a:defRPr/>
                </a:pPr>
                <a:endParaRPr lang="de-DE" dirty="0" smtClean="0"/>
              </a:p>
              <a:p>
                <a:pPr eaLnBrk="1" hangingPunct="1">
                  <a:defRPr/>
                </a:pPr>
                <a:endParaRPr lang="de-DE" dirty="0" smtClean="0"/>
              </a:p>
              <a:p>
                <a:pPr eaLnBrk="1" hangingPunct="1">
                  <a:defRPr/>
                </a:pPr>
                <a:endParaRPr lang="de-DE" dirty="0" smtClean="0"/>
              </a:p>
              <a:p>
                <a:pPr eaLnBrk="1" hangingPunct="1">
                  <a:defRPr/>
                </a:pPr>
                <a:r>
                  <a:rPr lang="de-DE" dirty="0"/>
                  <a:t> </a:t>
                </a:r>
                <a:r>
                  <a:rPr lang="de-DE" dirty="0" smtClean="0"/>
                  <a:t> 0.1 </a:t>
                </a:r>
                <a:r>
                  <a:rPr lang="de-DE" dirty="0" err="1" smtClean="0"/>
                  <a:t>Mton</a:t>
                </a:r>
                <a:endParaRPr lang="de-DE" dirty="0" smtClean="0"/>
              </a:p>
              <a:p>
                <a:pPr eaLnBrk="1" hangingPunct="1">
                  <a:defRPr/>
                </a:pPr>
                <a:endParaRPr lang="de-DE" dirty="0" smtClean="0"/>
              </a:p>
              <a:p>
                <a:pPr eaLnBrk="1" hangingPunct="1">
                  <a:defRPr/>
                </a:pPr>
                <a:endParaRPr lang="de-DE" dirty="0" smtClean="0"/>
              </a:p>
              <a:p>
                <a:pPr eaLnBrk="1" hangingPunct="1">
                  <a:defRPr/>
                </a:pPr>
                <a:endParaRPr lang="de-DE" dirty="0" smtClean="0"/>
              </a:p>
              <a:p>
                <a:pPr eaLnBrk="1" hangingPunct="1">
                  <a:defRPr/>
                </a:pPr>
                <a:r>
                  <a:rPr lang="de-DE" dirty="0" smtClean="0"/>
                  <a:t> 0.01 </a:t>
                </a:r>
                <a:r>
                  <a:rPr lang="de-DE" dirty="0" err="1" smtClean="0"/>
                  <a:t>Mton</a:t>
                </a:r>
                <a:endParaRPr lang="de-DE" dirty="0" smtClean="0"/>
              </a:p>
            </p:txBody>
          </p:sp>
          <p:sp>
            <p:nvSpPr>
              <p:cNvPr id="18445" name="Textfeld 13"/>
              <p:cNvSpPr txBox="1">
                <a:spLocks noChangeArrowheads="1"/>
              </p:cNvSpPr>
              <p:nvPr/>
            </p:nvSpPr>
            <p:spPr bwMode="auto">
              <a:xfrm>
                <a:off x="6948264" y="5661248"/>
                <a:ext cx="1630959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sz="2000" dirty="0" err="1">
                    <a:latin typeface="+mj-lt"/>
                  </a:rPr>
                  <a:t>distance</a:t>
                </a:r>
                <a:r>
                  <a:rPr lang="de-DE" sz="2000" dirty="0">
                    <a:latin typeface="+mj-lt"/>
                  </a:rPr>
                  <a:t> [</a:t>
                </a:r>
                <a:r>
                  <a:rPr lang="de-DE" sz="2000" dirty="0" err="1">
                    <a:latin typeface="+mj-lt"/>
                  </a:rPr>
                  <a:t>kpc</a:t>
                </a:r>
                <a:r>
                  <a:rPr lang="de-DE" sz="2000" dirty="0">
                    <a:latin typeface="+mj-lt"/>
                  </a:rPr>
                  <a:t>]</a:t>
                </a:r>
              </a:p>
            </p:txBody>
          </p:sp>
          <p:sp>
            <p:nvSpPr>
              <p:cNvPr id="18446" name="Textfeld 14"/>
              <p:cNvSpPr txBox="1">
                <a:spLocks noChangeArrowheads="1"/>
              </p:cNvSpPr>
              <p:nvPr/>
            </p:nvSpPr>
            <p:spPr bwMode="auto">
              <a:xfrm>
                <a:off x="1152525" y="5949280"/>
                <a:ext cx="6065275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de-DE" sz="1400" dirty="0"/>
                  <a:t>  </a:t>
                </a:r>
                <a:r>
                  <a:rPr lang="de-DE" dirty="0"/>
                  <a:t>0         </a:t>
                </a:r>
                <a:r>
                  <a:rPr lang="de-DE" dirty="0" smtClean="0"/>
                  <a:t>10          20           30          40           </a:t>
                </a:r>
                <a:r>
                  <a:rPr lang="de-DE" dirty="0"/>
                  <a:t>50           </a:t>
                </a:r>
                <a:r>
                  <a:rPr lang="de-DE" dirty="0" smtClean="0"/>
                  <a:t>60</a:t>
                </a:r>
                <a:endParaRPr lang="de-DE" dirty="0"/>
              </a:p>
            </p:txBody>
          </p:sp>
        </p:grpSp>
      </p:grpSp>
      <p:sp>
        <p:nvSpPr>
          <p:cNvPr id="2" name="Textfeld 1"/>
          <p:cNvSpPr txBox="1"/>
          <p:nvPr/>
        </p:nvSpPr>
        <p:spPr>
          <a:xfrm>
            <a:off x="6922048" y="4645585"/>
            <a:ext cx="2145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rgbClr val="0070C0"/>
                </a:solidFill>
              </a:rPr>
              <a:t>Super-K: </a:t>
            </a:r>
          </a:p>
          <a:p>
            <a:r>
              <a:rPr lang="de-DE" sz="2000" i="1" dirty="0">
                <a:solidFill>
                  <a:srgbClr val="0070C0"/>
                </a:solidFill>
              </a:rPr>
              <a:t>1</a:t>
            </a:r>
            <a:r>
              <a:rPr lang="de-DE" sz="2000" i="1" dirty="0" smtClean="0">
                <a:solidFill>
                  <a:srgbClr val="0070C0"/>
                </a:solidFill>
              </a:rPr>
              <a:t>0% </a:t>
            </a:r>
            <a:r>
              <a:rPr lang="de-DE" sz="2000" i="1" dirty="0" err="1" smtClean="0">
                <a:solidFill>
                  <a:srgbClr val="0070C0"/>
                </a:solidFill>
              </a:rPr>
              <a:t>chance</a:t>
            </a:r>
            <a:r>
              <a:rPr lang="de-DE" sz="2000" i="1" dirty="0" smtClean="0">
                <a:solidFill>
                  <a:srgbClr val="0070C0"/>
                </a:solidFill>
              </a:rPr>
              <a:t> </a:t>
            </a:r>
            <a:r>
              <a:rPr lang="de-DE" sz="2000" i="1" dirty="0" err="1" smtClean="0">
                <a:solidFill>
                  <a:srgbClr val="0070C0"/>
                </a:solidFill>
              </a:rPr>
              <a:t>to</a:t>
            </a:r>
            <a:r>
              <a:rPr lang="de-DE" sz="2000" i="1" dirty="0" smtClean="0">
                <a:solidFill>
                  <a:srgbClr val="0070C0"/>
                </a:solidFill>
              </a:rPr>
              <a:t> </a:t>
            </a:r>
            <a:r>
              <a:rPr lang="de-DE" sz="2000" i="1" dirty="0" err="1" smtClean="0">
                <a:solidFill>
                  <a:srgbClr val="0070C0"/>
                </a:solidFill>
              </a:rPr>
              <a:t>see</a:t>
            </a:r>
            <a:r>
              <a:rPr lang="de-DE" sz="2000" i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de-DE" sz="2000" i="1" dirty="0" smtClean="0">
                <a:solidFill>
                  <a:srgbClr val="0070C0"/>
                </a:solidFill>
              </a:rPr>
              <a:t>SN in Andromeda</a:t>
            </a:r>
            <a:endParaRPr lang="de-DE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1" y="302705"/>
            <a:ext cx="9058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Super-K </a:t>
            </a:r>
            <a:r>
              <a:rPr lang="de-DE" sz="4000" dirty="0" err="1" smtClean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dirty="0" err="1" smtClean="0">
                <a:solidFill>
                  <a:schemeClr val="bg1">
                    <a:lumMod val="50000"/>
                  </a:schemeClr>
                </a:solidFill>
              </a:rPr>
              <a:t>IceCube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dirty="0" err="1" smtClean="0">
                <a:solidFill>
                  <a:schemeClr val="bg1">
                    <a:lumMod val="50000"/>
                  </a:schemeClr>
                </a:solidFill>
              </a:rPr>
              <a:t>make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de-DE" sz="4000" dirty="0" err="1" smtClean="0">
                <a:solidFill>
                  <a:schemeClr val="bg1">
                    <a:lumMod val="50000"/>
                  </a:schemeClr>
                </a:solidFill>
              </a:rPr>
              <a:t>good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000" dirty="0" err="1" smtClean="0">
                <a:solidFill>
                  <a:schemeClr val="bg1">
                    <a:lumMod val="50000"/>
                  </a:schemeClr>
                </a:solidFill>
              </a:rPr>
              <a:t>team</a:t>
            </a:r>
            <a:r>
              <a:rPr lang="de-DE" sz="4000" dirty="0" smtClean="0">
                <a:solidFill>
                  <a:schemeClr val="bg1">
                    <a:lumMod val="50000"/>
                  </a:schemeClr>
                </a:solidFill>
              </a:rPr>
              <a:t> ….</a:t>
            </a:r>
            <a:endParaRPr lang="de-DE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0" y="1412776"/>
            <a:ext cx="72292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IceCube</a:t>
            </a:r>
            <a:r>
              <a:rPr lang="de-DE" sz="2400" b="1" dirty="0" smtClean="0"/>
              <a:t>:   </a:t>
            </a:r>
            <a:r>
              <a:rPr lang="de-DE" sz="2400" dirty="0" err="1" smtClean="0"/>
              <a:t>Mton</a:t>
            </a:r>
            <a:r>
              <a:rPr lang="de-DE" sz="2400" dirty="0" smtClean="0"/>
              <a:t> </a:t>
            </a:r>
            <a:r>
              <a:rPr lang="de-DE" sz="2400" dirty="0" err="1" smtClean="0"/>
              <a:t>scale</a:t>
            </a:r>
            <a:r>
              <a:rPr lang="de-DE" sz="2400" dirty="0" smtClean="0"/>
              <a:t> </a:t>
            </a:r>
            <a:r>
              <a:rPr lang="de-DE" sz="2400" dirty="0" err="1" smtClean="0"/>
              <a:t>detector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close</a:t>
            </a:r>
            <a:r>
              <a:rPr lang="de-DE" sz="2400" dirty="0" smtClean="0"/>
              <a:t> </a:t>
            </a:r>
            <a:r>
              <a:rPr lang="de-DE" sz="2400" dirty="0" err="1" smtClean="0"/>
              <a:t>supernovae</a:t>
            </a:r>
            <a:endParaRPr lang="de-DE" sz="2400" dirty="0" smtClean="0"/>
          </a:p>
          <a:p>
            <a:r>
              <a:rPr lang="de-DE" sz="2400" dirty="0"/>
              <a:t>	</a:t>
            </a:r>
            <a:r>
              <a:rPr lang="de-DE" sz="2400" dirty="0" smtClean="0"/>
              <a:t>     </a:t>
            </a:r>
            <a:r>
              <a:rPr lang="de-DE" sz="2400" dirty="0" err="1" smtClean="0"/>
              <a:t>study</a:t>
            </a:r>
            <a:r>
              <a:rPr lang="de-DE" sz="2400" dirty="0" smtClean="0"/>
              <a:t> </a:t>
            </a:r>
            <a:r>
              <a:rPr lang="de-DE" sz="2400" dirty="0" err="1" smtClean="0"/>
              <a:t>fine</a:t>
            </a:r>
            <a:r>
              <a:rPr lang="de-DE" sz="2400" dirty="0" smtClean="0"/>
              <a:t> </a:t>
            </a:r>
            <a:r>
              <a:rPr lang="de-DE" sz="2400" dirty="0" err="1" smtClean="0"/>
              <a:t>details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neutrino</a:t>
            </a:r>
            <a:r>
              <a:rPr lang="de-DE" sz="2400" dirty="0" smtClean="0"/>
              <a:t> light </a:t>
            </a:r>
            <a:r>
              <a:rPr lang="de-DE" sz="2400" dirty="0" err="1" smtClean="0"/>
              <a:t>curve</a:t>
            </a:r>
            <a:endParaRPr lang="de-DE" sz="2400" dirty="0" smtClean="0"/>
          </a:p>
          <a:p>
            <a:endParaRPr lang="de-DE" sz="2400" dirty="0" smtClean="0"/>
          </a:p>
          <a:p>
            <a:r>
              <a:rPr lang="de-DE" sz="2400" b="1" dirty="0" smtClean="0"/>
              <a:t>Super-K:   </a:t>
            </a:r>
            <a:r>
              <a:rPr lang="de-DE" sz="2400" dirty="0" err="1" smtClean="0"/>
              <a:t>energy</a:t>
            </a:r>
            <a:r>
              <a:rPr lang="de-DE" sz="2400" dirty="0" smtClean="0"/>
              <a:t>, </a:t>
            </a:r>
            <a:r>
              <a:rPr lang="de-DE" sz="2400" dirty="0" err="1" smtClean="0"/>
              <a:t>direction</a:t>
            </a:r>
            <a:r>
              <a:rPr lang="de-DE" sz="2400" dirty="0" smtClean="0"/>
              <a:t> + </a:t>
            </a:r>
            <a:r>
              <a:rPr lang="de-DE" sz="2400" dirty="0" err="1" smtClean="0"/>
              <a:t>some</a:t>
            </a:r>
            <a:r>
              <a:rPr lang="de-DE" sz="2400" dirty="0"/>
              <a:t> </a:t>
            </a:r>
            <a:r>
              <a:rPr lang="de-DE" sz="2400" dirty="0" smtClean="0">
                <a:sym typeface="Symbol"/>
              </a:rPr>
              <a:t>  </a:t>
            </a:r>
            <a:r>
              <a:rPr lang="de-DE" sz="2400" dirty="0" smtClean="0"/>
              <a:t>type </a:t>
            </a:r>
            <a:r>
              <a:rPr lang="de-DE" sz="2400" dirty="0" err="1"/>
              <a:t>separation</a:t>
            </a:r>
            <a:endParaRPr lang="de-DE" sz="2400" dirty="0"/>
          </a:p>
          <a:p>
            <a:r>
              <a:rPr lang="de-DE" sz="2400" dirty="0"/>
              <a:t>	</a:t>
            </a:r>
            <a:r>
              <a:rPr lang="de-DE" sz="2400" dirty="0" smtClean="0"/>
              <a:t>     </a:t>
            </a:r>
            <a:r>
              <a:rPr lang="de-DE" sz="2400" dirty="0" err="1" smtClean="0"/>
              <a:t>low</a:t>
            </a:r>
            <a:r>
              <a:rPr lang="de-DE" sz="2400" dirty="0" smtClean="0"/>
              <a:t> </a:t>
            </a:r>
            <a:r>
              <a:rPr lang="de-DE" sz="2400" dirty="0" err="1" smtClean="0"/>
              <a:t>background</a:t>
            </a:r>
            <a:r>
              <a:rPr lang="de-DE" sz="2400" dirty="0" smtClean="0"/>
              <a:t>  → handle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relic</a:t>
            </a:r>
            <a:r>
              <a:rPr lang="de-DE" sz="2400" dirty="0" smtClean="0"/>
              <a:t> </a:t>
            </a:r>
            <a:r>
              <a:rPr lang="de-DE" sz="2400" dirty="0" err="1" smtClean="0"/>
              <a:t>neutrinos</a:t>
            </a:r>
            <a:r>
              <a:rPr lang="de-DE" sz="2400" dirty="0" smtClean="0"/>
              <a:t> </a:t>
            </a:r>
          </a:p>
          <a:p>
            <a:endParaRPr lang="de-DE" sz="240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03" y="3662023"/>
            <a:ext cx="3936092" cy="3098085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41795" y="3662023"/>
            <a:ext cx="3312368" cy="2779484"/>
          </a:xfrm>
          <a:prstGeom prst="irregularSeal1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rgbClr val="0070C0"/>
                </a:solidFill>
              </a:rPr>
              <a:t>Aim</a:t>
            </a:r>
            <a:r>
              <a:rPr lang="de-DE" sz="2400" dirty="0">
                <a:solidFill>
                  <a:srgbClr val="0070C0"/>
                </a:solidFill>
              </a:rPr>
              <a:t> </a:t>
            </a:r>
            <a:r>
              <a:rPr lang="de-DE" sz="2400" dirty="0" err="1">
                <a:solidFill>
                  <a:srgbClr val="0070C0"/>
                </a:solidFill>
              </a:rPr>
              <a:t>for</a:t>
            </a:r>
            <a:r>
              <a:rPr lang="de-DE" sz="2400" dirty="0">
                <a:solidFill>
                  <a:srgbClr val="0070C0"/>
                </a:solidFill>
              </a:rPr>
              <a:t>  </a:t>
            </a:r>
            <a:r>
              <a:rPr lang="de-DE" sz="2400" dirty="0" err="1">
                <a:solidFill>
                  <a:srgbClr val="0070C0"/>
                </a:solidFill>
              </a:rPr>
              <a:t>combined</a:t>
            </a:r>
            <a:r>
              <a:rPr lang="de-DE" sz="2400" dirty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analyses</a:t>
            </a:r>
            <a:r>
              <a:rPr lang="de-DE" sz="2400" dirty="0" smtClean="0">
                <a:solidFill>
                  <a:srgbClr val="0070C0"/>
                </a:solidFill>
              </a:rPr>
              <a:t>!!</a:t>
            </a:r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7" name="Geschweifte Klammer rechts 6"/>
          <p:cNvSpPr/>
          <p:nvPr/>
        </p:nvSpPr>
        <p:spPr>
          <a:xfrm>
            <a:off x="7308304" y="2636912"/>
            <a:ext cx="244448" cy="6091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244623" y="6487841"/>
            <a:ext cx="2506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err="1"/>
              <a:t>d</a:t>
            </a:r>
            <a:r>
              <a:rPr lang="de-DE" sz="2000" i="1" dirty="0" err="1" smtClean="0"/>
              <a:t>iscuss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at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workshop</a:t>
            </a:r>
            <a:r>
              <a:rPr lang="de-DE" sz="2000" i="1" dirty="0" smtClean="0"/>
              <a:t> …</a:t>
            </a:r>
            <a:endParaRPr lang="de-DE" sz="2000" i="1" dirty="0"/>
          </a:p>
        </p:txBody>
      </p:sp>
      <p:sp>
        <p:nvSpPr>
          <p:cNvPr id="9" name="Textfeld 8"/>
          <p:cNvSpPr txBox="1"/>
          <p:nvPr/>
        </p:nvSpPr>
        <p:spPr>
          <a:xfrm>
            <a:off x="7596336" y="2780928"/>
            <a:ext cx="151836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Talk  M. </a:t>
            </a:r>
            <a:r>
              <a:rPr lang="de-DE" sz="2000" b="1" dirty="0" err="1" smtClean="0"/>
              <a:t>Smy</a:t>
            </a:r>
            <a:endParaRPr lang="de-DE" sz="20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5364088" y="6441507"/>
            <a:ext cx="313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</a:t>
            </a:r>
            <a:r>
              <a:rPr lang="de-DE" dirty="0" err="1" smtClean="0"/>
              <a:t>irectional</a:t>
            </a:r>
            <a:r>
              <a:rPr lang="de-DE" dirty="0" smtClean="0"/>
              <a:t>  </a:t>
            </a:r>
            <a:r>
              <a:rPr lang="de-DE" dirty="0" err="1" smtClean="0"/>
              <a:t>information</a:t>
            </a:r>
            <a:r>
              <a:rPr lang="de-DE" dirty="0" smtClean="0"/>
              <a:t> 25</a:t>
            </a:r>
            <a:r>
              <a:rPr lang="de-DE" baseline="30000" dirty="0" smtClean="0"/>
              <a:t>o</a:t>
            </a:r>
            <a:r>
              <a:rPr lang="de-DE" dirty="0" smtClean="0"/>
              <a:t>/</a:t>
            </a:r>
            <a:r>
              <a:rPr lang="de-DE" dirty="0" smtClean="0">
                <a:sym typeface="Symbol"/>
              </a:rPr>
              <a:t></a:t>
            </a:r>
            <a:r>
              <a:rPr lang="de-DE" dirty="0" smtClean="0"/>
              <a:t>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1535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26698" y="116632"/>
            <a:ext cx="7389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de-DE" sz="4400" dirty="0" err="1" smtClean="0">
                <a:solidFill>
                  <a:schemeClr val="bg1">
                    <a:lumMod val="50000"/>
                  </a:schemeClr>
                </a:solidFill>
              </a:rPr>
              <a:t>future</a:t>
            </a:r>
            <a:r>
              <a:rPr lang="de-DE" sz="4400" dirty="0" smtClean="0">
                <a:solidFill>
                  <a:schemeClr val="bg1">
                    <a:lumMod val="50000"/>
                  </a:schemeClr>
                </a:solidFill>
              </a:rPr>
              <a:t> (Super-</a:t>
            </a:r>
            <a:r>
              <a:rPr lang="de-DE" sz="4400" dirty="0" err="1" smtClean="0">
                <a:solidFill>
                  <a:schemeClr val="bg1">
                    <a:lumMod val="50000"/>
                  </a:schemeClr>
                </a:solidFill>
              </a:rPr>
              <a:t>Kamiokande</a:t>
            </a:r>
            <a:r>
              <a:rPr lang="de-DE" sz="4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de-DE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07504" y="1344831"/>
            <a:ext cx="887275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/>
              <a:t>T2K 300 km </a:t>
            </a:r>
            <a:r>
              <a:rPr lang="de-DE" sz="2000" dirty="0" err="1" smtClean="0"/>
              <a:t>base</a:t>
            </a:r>
            <a:r>
              <a:rPr lang="de-DE" sz="2000" dirty="0" smtClean="0"/>
              <a:t> </a:t>
            </a:r>
            <a:r>
              <a:rPr lang="de-DE" sz="2000" dirty="0" err="1" smtClean="0"/>
              <a:t>line</a:t>
            </a:r>
            <a:r>
              <a:rPr lang="de-DE" sz="2000" dirty="0" smtClean="0"/>
              <a:t> </a:t>
            </a:r>
            <a:r>
              <a:rPr lang="de-DE" sz="2000" dirty="0" err="1" smtClean="0"/>
              <a:t>experiment</a:t>
            </a:r>
            <a:r>
              <a:rPr lang="de-DE" sz="2000" dirty="0" smtClean="0"/>
              <a:t>  J-PARC→ Super-K; </a:t>
            </a:r>
            <a:r>
              <a:rPr lang="de-DE" sz="2000" dirty="0" err="1" smtClean="0"/>
              <a:t>first</a:t>
            </a:r>
            <a:r>
              <a:rPr lang="de-DE" sz="2000" dirty="0" smtClean="0"/>
              <a:t> </a:t>
            </a:r>
            <a:r>
              <a:rPr lang="de-DE" sz="2000" dirty="0" err="1" smtClean="0"/>
              <a:t>interactions</a:t>
            </a:r>
            <a:r>
              <a:rPr lang="de-DE" sz="2000" dirty="0" smtClean="0"/>
              <a:t> 2010!</a:t>
            </a:r>
          </a:p>
          <a:p>
            <a:r>
              <a:rPr lang="en-US" altLang="ja-JP" sz="2000" b="1" dirty="0">
                <a:solidFill>
                  <a:srgbClr val="008000"/>
                </a:solidFill>
              </a:rPr>
              <a:t>Goal: </a:t>
            </a:r>
            <a:r>
              <a:rPr lang="en-US" altLang="ja-JP" sz="2000" dirty="0">
                <a:solidFill>
                  <a:srgbClr val="008000"/>
                </a:solidFill>
              </a:rPr>
              <a:t>test </a:t>
            </a:r>
            <a:r>
              <a:rPr lang="en-US" altLang="ja-JP" sz="2000" dirty="0">
                <a:solidFill>
                  <a:srgbClr val="008000"/>
                </a:solidFill>
                <a:sym typeface="Symbol"/>
              </a:rPr>
              <a:t></a:t>
            </a:r>
            <a:r>
              <a:rPr lang="en-US" altLang="ja-JP" sz="2000" baseline="-25000" dirty="0">
                <a:solidFill>
                  <a:srgbClr val="008000"/>
                </a:solidFill>
                <a:sym typeface="Symbol"/>
              </a:rPr>
              <a:t>13</a:t>
            </a:r>
            <a:r>
              <a:rPr lang="en-US" altLang="ja-JP" sz="2000" dirty="0">
                <a:solidFill>
                  <a:srgbClr val="008000"/>
                </a:solidFill>
                <a:sym typeface="Symbol"/>
              </a:rPr>
              <a:t> down to 5x10</a:t>
            </a:r>
            <a:r>
              <a:rPr lang="en-US" altLang="ja-JP" sz="2000" baseline="30000" dirty="0">
                <a:solidFill>
                  <a:srgbClr val="008000"/>
                </a:solidFill>
                <a:sym typeface="Symbol"/>
              </a:rPr>
              <a:t>-3</a:t>
            </a:r>
            <a:r>
              <a:rPr lang="en-US" altLang="ja-JP" sz="2000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altLang="ja-JP" sz="2000" dirty="0" smtClean="0">
                <a:solidFill>
                  <a:srgbClr val="008000"/>
                </a:solidFill>
                <a:sym typeface="Symbol"/>
              </a:rPr>
              <a:t>dependent on CP-phase ; 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>
                <a:solidFill>
                  <a:srgbClr val="008000"/>
                </a:solidFill>
              </a:rPr>
              <a:t>reach </a:t>
            </a:r>
            <a:r>
              <a:rPr lang="en-US" altLang="ja-JP" sz="2000" dirty="0">
                <a:solidFill>
                  <a:srgbClr val="008000"/>
                </a:solidFill>
                <a:sym typeface="Symbol"/>
              </a:rPr>
              <a:t></a:t>
            </a:r>
            <a:r>
              <a:rPr lang="en-US" altLang="ja-JP" sz="2000" baseline="-25000" dirty="0">
                <a:solidFill>
                  <a:srgbClr val="008000"/>
                </a:solidFill>
                <a:sym typeface="Symbol"/>
              </a:rPr>
              <a:t>13</a:t>
            </a:r>
            <a:r>
              <a:rPr lang="en-US" altLang="ja-JP" sz="2000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altLang="ja-JP" sz="2000" dirty="0" smtClean="0">
                <a:solidFill>
                  <a:srgbClr val="008000"/>
                </a:solidFill>
                <a:sym typeface="Symbol"/>
              </a:rPr>
              <a:t>~</a:t>
            </a:r>
            <a:r>
              <a:rPr lang="en-US" altLang="ja-JP" sz="2000" dirty="0">
                <a:solidFill>
                  <a:srgbClr val="008000"/>
                </a:solidFill>
                <a:sym typeface="Symbol"/>
              </a:rPr>
              <a:t> </a:t>
            </a:r>
            <a:r>
              <a:rPr lang="en-US" altLang="ja-JP" sz="2000" dirty="0" smtClean="0">
                <a:solidFill>
                  <a:srgbClr val="008000"/>
                </a:solidFill>
                <a:sym typeface="Symbol"/>
              </a:rPr>
              <a:t>4</a:t>
            </a:r>
            <a:r>
              <a:rPr lang="en-US" altLang="ja-JP" sz="2000" baseline="30000" dirty="0" smtClean="0">
                <a:solidFill>
                  <a:srgbClr val="008000"/>
                </a:solidFill>
                <a:sym typeface="Symbol"/>
              </a:rPr>
              <a:t>o</a:t>
            </a:r>
            <a:r>
              <a:rPr lang="en-US" altLang="ja-JP" sz="2000" baseline="-25000" dirty="0" smtClean="0">
                <a:solidFill>
                  <a:srgbClr val="008000"/>
                </a:solidFill>
                <a:sym typeface="Symbol"/>
              </a:rPr>
              <a:t>  </a:t>
            </a:r>
            <a:r>
              <a:rPr lang="en-US" altLang="ja-JP" sz="2000" dirty="0">
                <a:solidFill>
                  <a:srgbClr val="008000"/>
                </a:solidFill>
                <a:sym typeface="Symbol"/>
              </a:rPr>
              <a:t>by mid </a:t>
            </a:r>
            <a:r>
              <a:rPr lang="en-US" altLang="ja-JP" sz="2000" dirty="0" smtClean="0">
                <a:solidFill>
                  <a:srgbClr val="008000"/>
                </a:solidFill>
                <a:sym typeface="Symbol"/>
              </a:rPr>
              <a:t>2011</a:t>
            </a:r>
          </a:p>
        </p:txBody>
      </p:sp>
      <p:grpSp>
        <p:nvGrpSpPr>
          <p:cNvPr id="27" name="Gruppieren 26"/>
          <p:cNvGrpSpPr/>
          <p:nvPr/>
        </p:nvGrpSpPr>
        <p:grpSpPr>
          <a:xfrm>
            <a:off x="251520" y="3503531"/>
            <a:ext cx="3710129" cy="3440178"/>
            <a:chOff x="683568" y="3985643"/>
            <a:chExt cx="3278081" cy="2958067"/>
          </a:xfrm>
        </p:grpSpPr>
        <p:sp>
          <p:nvSpPr>
            <p:cNvPr id="9" name="Rechteck 8"/>
            <p:cNvSpPr/>
            <p:nvPr/>
          </p:nvSpPr>
          <p:spPr>
            <a:xfrm>
              <a:off x="1187624" y="4365104"/>
              <a:ext cx="2592288" cy="205687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271909" y="3985643"/>
              <a:ext cx="1854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T2K </a:t>
              </a:r>
              <a:r>
                <a:rPr lang="de-DE" dirty="0" smtClean="0">
                  <a:sym typeface="Symbol"/>
                </a:rPr>
                <a:t></a:t>
              </a:r>
              <a:r>
                <a:rPr lang="de-DE" baseline="-25000" dirty="0" smtClean="0">
                  <a:sym typeface="Symbol"/>
                </a:rPr>
                <a:t>13</a:t>
              </a:r>
              <a:r>
                <a:rPr lang="de-DE" dirty="0" smtClean="0">
                  <a:sym typeface="Symbol"/>
                </a:rPr>
                <a:t> </a:t>
              </a:r>
              <a:r>
                <a:rPr lang="de-DE" dirty="0" err="1" smtClean="0">
                  <a:sym typeface="Symbol"/>
                </a:rPr>
                <a:t>sensitivity</a:t>
              </a:r>
              <a:endParaRPr lang="de-DE" dirty="0"/>
            </a:p>
          </p:txBody>
        </p:sp>
        <p:sp>
          <p:nvSpPr>
            <p:cNvPr id="6" name="Freihandform 5"/>
            <p:cNvSpPr/>
            <p:nvPr/>
          </p:nvSpPr>
          <p:spPr>
            <a:xfrm>
              <a:off x="1357313" y="4791075"/>
              <a:ext cx="2381250" cy="842963"/>
            </a:xfrm>
            <a:custGeom>
              <a:avLst/>
              <a:gdLst>
                <a:gd name="connsiteX0" fmla="*/ 0 w 2381250"/>
                <a:gd name="connsiteY0" fmla="*/ 0 h 842963"/>
                <a:gd name="connsiteX1" fmla="*/ 538162 w 2381250"/>
                <a:gd name="connsiteY1" fmla="*/ 257175 h 842963"/>
                <a:gd name="connsiteX2" fmla="*/ 1443037 w 2381250"/>
                <a:gd name="connsiteY2" fmla="*/ 623888 h 842963"/>
                <a:gd name="connsiteX3" fmla="*/ 2381250 w 2381250"/>
                <a:gd name="connsiteY3" fmla="*/ 842963 h 84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0" h="842963">
                  <a:moveTo>
                    <a:pt x="0" y="0"/>
                  </a:moveTo>
                  <a:cubicBezTo>
                    <a:pt x="148828" y="76597"/>
                    <a:pt x="297656" y="153194"/>
                    <a:pt x="538162" y="257175"/>
                  </a:cubicBezTo>
                  <a:cubicBezTo>
                    <a:pt x="778668" y="361156"/>
                    <a:pt x="1135856" y="526257"/>
                    <a:pt x="1443037" y="623888"/>
                  </a:cubicBezTo>
                  <a:cubicBezTo>
                    <a:pt x="1750218" y="721519"/>
                    <a:pt x="2065734" y="782241"/>
                    <a:pt x="2381250" y="842963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899592" y="6433591"/>
              <a:ext cx="306205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10</a:t>
              </a:r>
              <a:r>
                <a:rPr lang="de-DE" sz="1400" baseline="30000" dirty="0" smtClean="0"/>
                <a:t>20</a:t>
              </a:r>
              <a:r>
                <a:rPr lang="de-DE" sz="1400" dirty="0" smtClean="0"/>
                <a:t>                      10</a:t>
              </a:r>
              <a:r>
                <a:rPr lang="de-DE" sz="1400" baseline="30000" dirty="0" smtClean="0"/>
                <a:t>21</a:t>
              </a:r>
              <a:r>
                <a:rPr lang="de-DE" sz="1400" dirty="0" smtClean="0"/>
                <a:t>                           10</a:t>
              </a:r>
              <a:r>
                <a:rPr lang="de-DE" sz="1400" baseline="30000" dirty="0" smtClean="0"/>
                <a:t>22</a:t>
              </a:r>
              <a:endParaRPr lang="de-DE" sz="1400" baseline="300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1574224" y="6574378"/>
              <a:ext cx="1819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Protons on </a:t>
              </a:r>
              <a:r>
                <a:rPr lang="de-DE" dirty="0" err="1" smtClean="0"/>
                <a:t>target</a:t>
              </a:r>
              <a:endParaRPr lang="de-DE" dirty="0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683568" y="4213840"/>
              <a:ext cx="474810" cy="22081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755576" y="4725144"/>
              <a:ext cx="4748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4.0</a:t>
              </a:r>
              <a:r>
                <a:rPr lang="de-DE" sz="1400" baseline="30000" dirty="0" smtClean="0"/>
                <a:t>o</a:t>
              </a:r>
              <a:endParaRPr lang="de-DE" sz="1400" baseline="30000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784822" y="5517232"/>
              <a:ext cx="4748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1.5</a:t>
              </a:r>
              <a:r>
                <a:rPr lang="de-DE" sz="1400" baseline="30000" dirty="0" smtClean="0"/>
                <a:t>o</a:t>
              </a:r>
              <a:endParaRPr lang="de-DE" sz="1400" baseline="30000" dirty="0"/>
            </a:p>
          </p:txBody>
        </p:sp>
        <p:cxnSp>
          <p:nvCxnSpPr>
            <p:cNvPr id="18" name="Gerade Verbindung mit Pfeil 17"/>
            <p:cNvCxnSpPr/>
            <p:nvPr/>
          </p:nvCxnSpPr>
          <p:spPr>
            <a:xfrm flipV="1">
              <a:off x="1547664" y="4869161"/>
              <a:ext cx="0" cy="710206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>
              <a:off x="1200725" y="5661248"/>
              <a:ext cx="1280817" cy="291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July</a:t>
              </a:r>
              <a:r>
                <a:rPr lang="de-DE" sz="1600" dirty="0" smtClean="0"/>
                <a:t> 2011 </a:t>
              </a:r>
              <a:r>
                <a:rPr lang="de-DE" sz="1600" dirty="0" err="1" smtClean="0"/>
                <a:t>goal</a:t>
              </a:r>
              <a:r>
                <a:rPr lang="de-DE" sz="1600" dirty="0" smtClean="0"/>
                <a:t>?</a:t>
              </a:r>
              <a:endParaRPr lang="de-DE" sz="1600" dirty="0"/>
            </a:p>
          </p:txBody>
        </p:sp>
        <p:cxnSp>
          <p:nvCxnSpPr>
            <p:cNvPr id="21" name="Gerade Verbindung 20"/>
            <p:cNvCxnSpPr/>
            <p:nvPr/>
          </p:nvCxnSpPr>
          <p:spPr>
            <a:xfrm>
              <a:off x="1200725" y="4869160"/>
              <a:ext cx="2579187" cy="1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>
              <a:off x="1187624" y="5661247"/>
              <a:ext cx="2579187" cy="1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en 19"/>
          <p:cNvGrpSpPr/>
          <p:nvPr/>
        </p:nvGrpSpPr>
        <p:grpSpPr>
          <a:xfrm>
            <a:off x="107504" y="2313746"/>
            <a:ext cx="9339650" cy="4499630"/>
            <a:chOff x="107504" y="2313746"/>
            <a:chExt cx="9339650" cy="4499630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4811429" y="3429000"/>
              <a:ext cx="4635725" cy="3384376"/>
              <a:chOff x="4811429" y="3429000"/>
              <a:chExt cx="4635725" cy="3384376"/>
            </a:xfrm>
          </p:grpSpPr>
          <p:pic>
            <p:nvPicPr>
              <p:cNvPr id="4" name="Picture 14" descr="egads_stir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028" t="4073" r="11292" b="26440"/>
              <a:stretch/>
            </p:blipFill>
            <p:spPr bwMode="auto">
              <a:xfrm>
                <a:off x="4862417" y="3717032"/>
                <a:ext cx="2347617" cy="2763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feld 4"/>
              <p:cNvSpPr txBox="1"/>
              <p:nvPr/>
            </p:nvSpPr>
            <p:spPr>
              <a:xfrm>
                <a:off x="4811429" y="3429000"/>
                <a:ext cx="4635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 smtClean="0"/>
                  <a:t>Gd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loading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test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facility</a:t>
                </a:r>
                <a:endParaRPr lang="de-DE" dirty="0" smtClean="0"/>
              </a:p>
            </p:txBody>
          </p:sp>
          <p:sp>
            <p:nvSpPr>
              <p:cNvPr id="7" name="Textfeld 6"/>
              <p:cNvSpPr txBox="1"/>
              <p:nvPr/>
            </p:nvSpPr>
            <p:spPr>
              <a:xfrm>
                <a:off x="7129291" y="4149080"/>
                <a:ext cx="190629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Large n </a:t>
                </a:r>
                <a:r>
                  <a:rPr lang="de-DE" dirty="0" err="1" smtClean="0"/>
                  <a:t>capture</a:t>
                </a:r>
                <a:r>
                  <a:rPr lang="de-DE" dirty="0" smtClean="0"/>
                  <a:t> </a:t>
                </a:r>
                <a:r>
                  <a:rPr lang="de-DE" dirty="0" smtClean="0">
                    <a:sym typeface="Symbol"/>
                  </a:rPr>
                  <a:t></a:t>
                </a:r>
              </a:p>
              <a:p>
                <a:r>
                  <a:rPr lang="de-DE" dirty="0" err="1" smtClean="0"/>
                  <a:t>Gd+n→G</a:t>
                </a:r>
                <a:r>
                  <a:rPr lang="de-DE" dirty="0" smtClean="0"/>
                  <a:t>*→ </a:t>
                </a:r>
                <a:r>
                  <a:rPr lang="de-DE" dirty="0" err="1" smtClean="0"/>
                  <a:t>Gd</a:t>
                </a:r>
                <a:r>
                  <a:rPr lang="de-DE" dirty="0" smtClean="0"/>
                  <a:t>+</a:t>
                </a:r>
                <a:r>
                  <a:rPr lang="el-GR" dirty="0" smtClean="0"/>
                  <a:t>γ</a:t>
                </a:r>
                <a:endParaRPr lang="de-DE" dirty="0" smtClean="0"/>
              </a:p>
              <a:p>
                <a:endParaRPr lang="de-DE" dirty="0"/>
              </a:p>
              <a:p>
                <a:r>
                  <a:rPr lang="de-DE" dirty="0" smtClean="0"/>
                  <a:t>8 </a:t>
                </a:r>
                <a:r>
                  <a:rPr lang="de-DE" dirty="0" err="1" smtClean="0"/>
                  <a:t>MeV</a:t>
                </a:r>
                <a:r>
                  <a:rPr lang="de-DE" dirty="0" smtClean="0"/>
                  <a:t> total E</a:t>
                </a:r>
                <a:r>
                  <a:rPr lang="el-GR" baseline="-25000" dirty="0" smtClean="0"/>
                  <a:t>γ</a:t>
                </a:r>
                <a:endParaRPr lang="de-DE" baseline="-25000" dirty="0"/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4980294" y="6444044"/>
                <a:ext cx="23280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200 ton tank 250 PMTs</a:t>
                </a:r>
              </a:p>
            </p:txBody>
          </p:sp>
        </p:grpSp>
        <p:sp>
          <p:nvSpPr>
            <p:cNvPr id="8" name="Textfeld 7"/>
            <p:cNvSpPr txBox="1"/>
            <p:nvPr/>
          </p:nvSpPr>
          <p:spPr>
            <a:xfrm>
              <a:off x="107504" y="2313746"/>
              <a:ext cx="8901476" cy="7078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Add gadolinium to  water for efficient antineutrino tagging </a:t>
              </a:r>
              <a:r>
                <a:rPr lang="en-US" altLang="ja-JP" sz="2000" dirty="0">
                  <a:solidFill>
                    <a:srgbClr val="0070C0"/>
                  </a:solidFill>
                </a:rPr>
                <a:t>→ talk Michael </a:t>
              </a:r>
              <a:r>
                <a:rPr lang="en-US" altLang="ja-JP" sz="2000" dirty="0" err="1" smtClean="0">
                  <a:solidFill>
                    <a:srgbClr val="0070C0"/>
                  </a:solidFill>
                </a:rPr>
                <a:t>Smy</a:t>
              </a:r>
              <a:r>
                <a:rPr lang="en-US" altLang="ja-JP" sz="2000" dirty="0" smtClean="0">
                  <a:solidFill>
                    <a:srgbClr val="0070C0"/>
                  </a:solidFill>
                </a:rPr>
                <a:t>         </a:t>
              </a:r>
              <a:endParaRPr lang="en-US" altLang="ja-JP" sz="2000" dirty="0">
                <a:solidFill>
                  <a:srgbClr val="0070C0"/>
                </a:solidFill>
              </a:endParaRPr>
            </a:p>
            <a:p>
              <a:r>
                <a:rPr lang="en-US" altLang="ja-JP" sz="2000" b="1" dirty="0">
                  <a:solidFill>
                    <a:srgbClr val="008000"/>
                  </a:solidFill>
                </a:rPr>
                <a:t>Goal: </a:t>
              </a:r>
              <a:r>
                <a:rPr lang="en-US" altLang="ja-JP" sz="2000" dirty="0">
                  <a:solidFill>
                    <a:srgbClr val="008000"/>
                  </a:solidFill>
                </a:rPr>
                <a:t>Determine by mid-2012 if Gadolinium loading will be safe  and effective</a:t>
              </a:r>
              <a:endParaRPr lang="de-D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064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8369" y="116632"/>
            <a:ext cx="8496945" cy="1034029"/>
          </a:xfrm>
        </p:spPr>
        <p:txBody>
          <a:bodyPr>
            <a:normAutofit/>
          </a:bodyPr>
          <a:lstStyle/>
          <a:p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One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andidate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</a:t>
            </a:r>
            <a:r>
              <a:rPr lang="de-DE" baseline="-25000" dirty="0" smtClean="0">
                <a:solidFill>
                  <a:schemeClr val="bg1">
                    <a:lumMod val="50000"/>
                  </a:schemeClr>
                </a:solidFill>
                <a:sym typeface="Symbol"/>
              </a:rPr>
              <a:t>e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appearance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!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5"/>
          <a:stretch/>
        </p:blipFill>
        <p:spPr bwMode="auto">
          <a:xfrm>
            <a:off x="395536" y="1248560"/>
            <a:ext cx="6074312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469848" y="1580599"/>
            <a:ext cx="26099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Not </a:t>
            </a:r>
            <a:r>
              <a:rPr lang="de-DE" sz="2000" b="1" dirty="0" err="1" smtClean="0"/>
              <a:t>significant</a:t>
            </a:r>
            <a:r>
              <a:rPr lang="de-DE" sz="2000" b="1" dirty="0" smtClean="0"/>
              <a:t> …</a:t>
            </a:r>
          </a:p>
          <a:p>
            <a:endParaRPr lang="de-DE" sz="2000" dirty="0" smtClean="0"/>
          </a:p>
          <a:p>
            <a:r>
              <a:rPr lang="de-DE" sz="2000" dirty="0" smtClean="0"/>
              <a:t>29% </a:t>
            </a:r>
            <a:r>
              <a:rPr lang="de-DE" sz="2000" dirty="0" err="1" smtClean="0"/>
              <a:t>probability</a:t>
            </a:r>
            <a:r>
              <a:rPr lang="de-DE" sz="2000" dirty="0" smtClean="0"/>
              <a:t>  </a:t>
            </a:r>
            <a:r>
              <a:rPr lang="de-DE" sz="2000" dirty="0" err="1" smtClean="0"/>
              <a:t>for</a:t>
            </a:r>
            <a:endParaRPr lang="de-DE" sz="2000" dirty="0" smtClean="0"/>
          </a:p>
          <a:p>
            <a:r>
              <a:rPr lang="de-DE" sz="2000" dirty="0" err="1"/>
              <a:t>b</a:t>
            </a:r>
            <a:r>
              <a:rPr lang="de-DE" sz="2000" dirty="0" err="1" smtClean="0"/>
              <a:t>ackground</a:t>
            </a:r>
            <a:r>
              <a:rPr lang="de-DE" sz="2000" dirty="0" smtClean="0"/>
              <a:t> </a:t>
            </a:r>
            <a:r>
              <a:rPr lang="de-DE" sz="2000" dirty="0" err="1" smtClean="0"/>
              <a:t>fluctuation</a:t>
            </a:r>
            <a:endParaRPr lang="de-DE" sz="2000" dirty="0"/>
          </a:p>
        </p:txBody>
      </p:sp>
      <p:sp>
        <p:nvSpPr>
          <p:cNvPr id="4" name="Rechteck 3"/>
          <p:cNvSpPr/>
          <p:nvPr/>
        </p:nvSpPr>
        <p:spPr>
          <a:xfrm>
            <a:off x="179512" y="1248560"/>
            <a:ext cx="1944216" cy="153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59829" y="4993042"/>
            <a:ext cx="1944216" cy="153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O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0.5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GeV</a:t>
            </a: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0.3 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background</a:t>
            </a: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vents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expected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727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67181" y="6211669"/>
            <a:ext cx="6817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Earth quake, but </a:t>
            </a:r>
            <a:r>
              <a:rPr lang="de-DE" sz="2000" dirty="0" err="1" smtClean="0"/>
              <a:t>no</a:t>
            </a:r>
            <a:r>
              <a:rPr lang="de-DE" sz="2000" dirty="0" smtClean="0"/>
              <a:t> Tsunami </a:t>
            </a:r>
            <a:r>
              <a:rPr lang="de-DE" sz="2000" dirty="0" err="1" smtClean="0"/>
              <a:t>damage</a:t>
            </a:r>
            <a:r>
              <a:rPr lang="de-DE" sz="2000" dirty="0" smtClean="0"/>
              <a:t>; Super-</a:t>
            </a:r>
            <a:r>
              <a:rPr lang="de-DE" sz="2000" dirty="0" err="1" smtClean="0"/>
              <a:t>Kamiokande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fine</a:t>
            </a:r>
            <a:endParaRPr lang="de-DE" sz="2000" dirty="0" smtClean="0"/>
          </a:p>
          <a:p>
            <a:r>
              <a:rPr lang="de-DE" sz="2000" b="1" dirty="0" smtClean="0"/>
              <a:t>Problems</a:t>
            </a:r>
            <a:r>
              <a:rPr lang="de-DE" sz="2000" dirty="0" smtClean="0"/>
              <a:t>: </a:t>
            </a:r>
            <a:r>
              <a:rPr lang="de-DE" sz="2000" b="1" dirty="0" smtClean="0"/>
              <a:t>Power,  </a:t>
            </a:r>
            <a:r>
              <a:rPr lang="de-DE" sz="2000" dirty="0" err="1" smtClean="0"/>
              <a:t>some</a:t>
            </a:r>
            <a:r>
              <a:rPr lang="de-DE" sz="2000" dirty="0" smtClean="0"/>
              <a:t> </a:t>
            </a:r>
            <a:r>
              <a:rPr lang="de-DE" sz="2000" dirty="0" err="1" smtClean="0"/>
              <a:t>outer</a:t>
            </a:r>
            <a:r>
              <a:rPr lang="de-DE" sz="2000" dirty="0" smtClean="0"/>
              <a:t> </a:t>
            </a:r>
            <a:r>
              <a:rPr lang="de-DE" sz="2000" dirty="0" err="1" smtClean="0"/>
              <a:t>structures</a:t>
            </a:r>
            <a:endParaRPr lang="de-DE" sz="20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496945" cy="1034029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Earth quake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damage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at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J-PARC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koepke\Downloads\DSC009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255904" y="5683850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Dump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south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0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33094" y="269048"/>
            <a:ext cx="53292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>
                <a:solidFill>
                  <a:schemeClr val="bg1">
                    <a:lumMod val="50000"/>
                  </a:schemeClr>
                </a:solidFill>
              </a:rPr>
              <a:t>… </a:t>
            </a:r>
            <a:r>
              <a:rPr lang="de-DE" sz="4400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de-DE" sz="4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400" dirty="0" err="1" smtClean="0">
                <a:solidFill>
                  <a:schemeClr val="bg1">
                    <a:lumMod val="50000"/>
                  </a:schemeClr>
                </a:solidFill>
              </a:rPr>
              <a:t>future</a:t>
            </a:r>
            <a:r>
              <a:rPr lang="de-DE" sz="4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44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DE" sz="4400" dirty="0" err="1" smtClean="0">
                <a:solidFill>
                  <a:schemeClr val="bg1">
                    <a:lumMod val="50000"/>
                  </a:schemeClr>
                </a:solidFill>
              </a:rPr>
              <a:t>IceCube</a:t>
            </a:r>
            <a:r>
              <a:rPr lang="de-DE" sz="4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de-DE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95536" y="1030089"/>
            <a:ext cx="45365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400" b="1" dirty="0" smtClean="0"/>
          </a:p>
          <a:p>
            <a:r>
              <a:rPr lang="de-DE" sz="2400" b="1" dirty="0" smtClean="0"/>
              <a:t>Find  extra-</a:t>
            </a:r>
            <a:r>
              <a:rPr lang="de-DE" sz="2400" b="1" dirty="0" err="1" smtClean="0"/>
              <a:t>terrestrial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neutrinos</a:t>
            </a:r>
            <a:r>
              <a:rPr lang="de-DE" sz="2400" b="1" dirty="0" smtClean="0"/>
              <a:t>!</a:t>
            </a:r>
          </a:p>
          <a:p>
            <a:endParaRPr lang="de-DE" sz="2000" dirty="0"/>
          </a:p>
          <a:p>
            <a:r>
              <a:rPr lang="de-DE" sz="2000" dirty="0" err="1" smtClean="0"/>
              <a:t>Soon</a:t>
            </a:r>
            <a:r>
              <a:rPr lang="de-DE" sz="2000" dirty="0" smtClean="0"/>
              <a:t> </a:t>
            </a:r>
            <a:r>
              <a:rPr lang="de-DE" sz="2000" dirty="0" err="1"/>
              <a:t>r</a:t>
            </a:r>
            <a:r>
              <a:rPr lang="de-DE" sz="2000" dirty="0" err="1" smtClean="0"/>
              <a:t>esults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/>
              <a:t>DeepCore</a:t>
            </a:r>
            <a:r>
              <a:rPr lang="de-DE" sz="2000" dirty="0" smtClean="0"/>
              <a:t> </a:t>
            </a:r>
            <a:r>
              <a:rPr lang="de-DE" sz="2000" dirty="0" err="1" smtClean="0"/>
              <a:t>extension</a:t>
            </a:r>
            <a:r>
              <a:rPr lang="de-DE" sz="2000" dirty="0" smtClean="0"/>
              <a:t>  </a:t>
            </a:r>
            <a:r>
              <a:rPr lang="de-DE" sz="2000" dirty="0" err="1" smtClean="0"/>
              <a:t>with</a:t>
            </a:r>
            <a:r>
              <a:rPr lang="de-DE" sz="2000" dirty="0" smtClean="0"/>
              <a:t> (10) </a:t>
            </a:r>
            <a:r>
              <a:rPr lang="de-DE" sz="2000" dirty="0" err="1" smtClean="0"/>
              <a:t>GeV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threshold</a:t>
            </a:r>
            <a:r>
              <a:rPr lang="de-DE" sz="2000" dirty="0" smtClean="0"/>
              <a:t>:</a:t>
            </a:r>
          </a:p>
          <a:p>
            <a:endParaRPr lang="de-DE" sz="2000" dirty="0" smtClean="0"/>
          </a:p>
          <a:p>
            <a:r>
              <a:rPr lang="de-DE" sz="2000" dirty="0" smtClean="0"/>
              <a:t>→ </a:t>
            </a:r>
            <a:r>
              <a:rPr lang="de-DE" sz="2000" dirty="0" err="1" smtClean="0"/>
              <a:t>bridge</a:t>
            </a:r>
            <a:r>
              <a:rPr lang="de-DE" sz="2000" dirty="0" smtClean="0"/>
              <a:t> </a:t>
            </a:r>
            <a:r>
              <a:rPr lang="de-DE" sz="2000" dirty="0" err="1" smtClean="0"/>
              <a:t>gap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Super-K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study</a:t>
            </a:r>
            <a:endParaRPr lang="de-DE" sz="2000" dirty="0" smtClean="0"/>
          </a:p>
          <a:p>
            <a:r>
              <a:rPr lang="de-DE" sz="2000" dirty="0"/>
              <a:t> </a:t>
            </a:r>
            <a:r>
              <a:rPr lang="de-DE" sz="2000" dirty="0" smtClean="0"/>
              <a:t>    </a:t>
            </a:r>
            <a:r>
              <a:rPr lang="de-DE" sz="2000" dirty="0" err="1" smtClean="0"/>
              <a:t>atmospheric</a:t>
            </a:r>
            <a:r>
              <a:rPr lang="de-DE" sz="2000" dirty="0" smtClean="0"/>
              <a:t> </a:t>
            </a:r>
            <a:r>
              <a:rPr lang="de-DE" sz="2000" dirty="0" smtClean="0">
                <a:sym typeface="Symbol"/>
              </a:rPr>
              <a:t></a:t>
            </a:r>
            <a:r>
              <a:rPr lang="de-DE" sz="2000" dirty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oscillations</a:t>
            </a:r>
            <a:r>
              <a:rPr lang="de-DE" sz="2000" dirty="0" smtClean="0">
                <a:sym typeface="Symbol"/>
              </a:rPr>
              <a:t>, </a:t>
            </a:r>
            <a:r>
              <a:rPr lang="de-DE" sz="2000" dirty="0" err="1" smtClean="0">
                <a:sym typeface="Symbol"/>
              </a:rPr>
              <a:t>Wimps</a:t>
            </a:r>
            <a:r>
              <a:rPr lang="de-DE" sz="2000" dirty="0" smtClean="0">
                <a:sym typeface="Symbol"/>
              </a:rPr>
              <a:t>, </a:t>
            </a:r>
          </a:p>
          <a:p>
            <a:r>
              <a:rPr lang="de-DE" sz="2000" dirty="0">
                <a:sym typeface="Symbol"/>
              </a:rPr>
              <a:t> </a:t>
            </a:r>
            <a:r>
              <a:rPr lang="de-DE" sz="2000" dirty="0" smtClean="0">
                <a:sym typeface="Symbol"/>
              </a:rPr>
              <a:t>   </a:t>
            </a:r>
            <a:r>
              <a:rPr lang="de-DE" sz="2000" dirty="0" err="1" smtClean="0">
                <a:sym typeface="Symbol"/>
              </a:rPr>
              <a:t>galactic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sources</a:t>
            </a:r>
            <a:r>
              <a:rPr lang="de-DE" sz="2000" dirty="0" smtClean="0">
                <a:sym typeface="Symbol"/>
              </a:rPr>
              <a:t> </a:t>
            </a:r>
          </a:p>
          <a:p>
            <a:endParaRPr lang="de-DE" sz="2000" dirty="0" smtClean="0"/>
          </a:p>
          <a:p>
            <a:r>
              <a:rPr lang="de-DE" sz="2000" dirty="0" smtClean="0"/>
              <a:t>Think </a:t>
            </a:r>
            <a:r>
              <a:rPr lang="de-DE" sz="2000" dirty="0" err="1" smtClean="0"/>
              <a:t>about</a:t>
            </a:r>
            <a:r>
              <a:rPr lang="de-DE" sz="2000" dirty="0" smtClean="0"/>
              <a:t> </a:t>
            </a:r>
            <a:r>
              <a:rPr lang="de-DE" sz="2000" dirty="0" err="1" smtClean="0"/>
              <a:t>even</a:t>
            </a:r>
            <a:r>
              <a:rPr lang="de-DE" sz="2000" dirty="0" smtClean="0"/>
              <a:t> </a:t>
            </a:r>
            <a:r>
              <a:rPr lang="de-DE" sz="2000" dirty="0" err="1" smtClean="0"/>
              <a:t>denser</a:t>
            </a:r>
            <a:r>
              <a:rPr lang="de-DE" sz="2000" dirty="0" smtClean="0"/>
              <a:t> in-</a:t>
            </a:r>
            <a:r>
              <a:rPr lang="de-DE" sz="2000" dirty="0" err="1" smtClean="0"/>
              <a:t>fill</a:t>
            </a:r>
            <a:r>
              <a:rPr lang="de-DE" sz="2000" dirty="0" smtClean="0"/>
              <a:t> </a:t>
            </a:r>
          </a:p>
          <a:p>
            <a:r>
              <a:rPr lang="de-DE" sz="2000" dirty="0" err="1" smtClean="0"/>
              <a:t>with</a:t>
            </a:r>
            <a:r>
              <a:rPr lang="de-DE" sz="2000" dirty="0" smtClean="0"/>
              <a:t> O(1) </a:t>
            </a:r>
            <a:r>
              <a:rPr lang="de-DE" sz="2000" dirty="0" err="1" smtClean="0"/>
              <a:t>GeV</a:t>
            </a:r>
            <a:r>
              <a:rPr lang="de-DE" sz="2000" dirty="0" smtClean="0"/>
              <a:t> </a:t>
            </a:r>
            <a:r>
              <a:rPr lang="de-DE" sz="2000" dirty="0" err="1" smtClean="0"/>
              <a:t>threshold</a:t>
            </a:r>
            <a:r>
              <a:rPr lang="de-DE" sz="2000" dirty="0" smtClean="0"/>
              <a:t>?</a:t>
            </a:r>
          </a:p>
          <a:p>
            <a:endParaRPr lang="de-DE" sz="2000" dirty="0"/>
          </a:p>
          <a:p>
            <a:r>
              <a:rPr lang="de-DE" sz="2000" dirty="0" err="1" smtClean="0"/>
              <a:t>Dream</a:t>
            </a:r>
            <a:r>
              <a:rPr lang="de-DE" sz="2000" dirty="0" smtClean="0"/>
              <a:t> </a:t>
            </a:r>
            <a:r>
              <a:rPr lang="de-DE" sz="2000" dirty="0" err="1" smtClean="0"/>
              <a:t>about</a:t>
            </a:r>
            <a:r>
              <a:rPr lang="de-DE" sz="2000" dirty="0" smtClean="0"/>
              <a:t> </a:t>
            </a:r>
            <a:r>
              <a:rPr lang="de-DE" sz="2000" dirty="0" err="1" smtClean="0"/>
              <a:t>future</a:t>
            </a:r>
            <a:r>
              <a:rPr lang="de-DE" sz="2000" dirty="0" smtClean="0"/>
              <a:t> </a:t>
            </a:r>
            <a:r>
              <a:rPr lang="de-DE" sz="2000" dirty="0" err="1" smtClean="0"/>
              <a:t>ice</a:t>
            </a:r>
            <a:r>
              <a:rPr lang="de-DE" sz="2000" dirty="0" smtClean="0"/>
              <a:t> – lab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</a:p>
          <a:p>
            <a:r>
              <a:rPr lang="de-DE" sz="2000" dirty="0" err="1" smtClean="0"/>
              <a:t>low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smtClean="0">
                <a:sym typeface="Symbol"/>
              </a:rPr>
              <a:t> </a:t>
            </a:r>
            <a:r>
              <a:rPr lang="de-DE" sz="2000" dirty="0" err="1" smtClean="0">
                <a:sym typeface="Symbol"/>
              </a:rPr>
              <a:t>physics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and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proton</a:t>
            </a:r>
            <a:r>
              <a:rPr lang="de-DE" sz="2000" dirty="0" smtClean="0">
                <a:sym typeface="Symbol"/>
              </a:rPr>
              <a:t> </a:t>
            </a:r>
            <a:r>
              <a:rPr lang="de-DE" sz="2000" dirty="0" err="1" smtClean="0">
                <a:sym typeface="Symbol"/>
              </a:rPr>
              <a:t>decay</a:t>
            </a:r>
            <a:r>
              <a:rPr lang="de-DE" sz="2000" dirty="0" smtClean="0"/>
              <a:t>?</a:t>
            </a:r>
            <a:endParaRPr lang="de-DE" sz="2000" dirty="0"/>
          </a:p>
        </p:txBody>
      </p:sp>
      <p:pic>
        <p:nvPicPr>
          <p:cNvPr id="4098" name="Picture 2" descr="http://www.pd.infn.it/~dorigo/icecubesubarra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2" y="15238312"/>
            <a:ext cx="7254503" cy="1355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4718595" y="1181552"/>
            <a:ext cx="4211960" cy="5095348"/>
            <a:chOff x="4718595" y="1181552"/>
            <a:chExt cx="4211960" cy="5095348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1"/>
            <a:stretch/>
          </p:blipFill>
          <p:spPr>
            <a:xfrm>
              <a:off x="4718595" y="1181552"/>
              <a:ext cx="4211960" cy="5095348"/>
            </a:xfrm>
            <a:prstGeom prst="rect">
              <a:avLst/>
            </a:prstGeom>
          </p:spPr>
        </p:pic>
        <p:grpSp>
          <p:nvGrpSpPr>
            <p:cNvPr id="5" name="Gruppieren 4"/>
            <p:cNvGrpSpPr/>
            <p:nvPr/>
          </p:nvGrpSpPr>
          <p:grpSpPr>
            <a:xfrm>
              <a:off x="5559372" y="2616686"/>
              <a:ext cx="2537875" cy="2508086"/>
              <a:chOff x="5559372" y="2616686"/>
              <a:chExt cx="2537875" cy="2508086"/>
            </a:xfrm>
          </p:grpSpPr>
          <p:cxnSp>
            <p:nvCxnSpPr>
              <p:cNvPr id="9" name="Gerade Verbindung mit Pfeil 8"/>
              <p:cNvCxnSpPr/>
              <p:nvPr/>
            </p:nvCxnSpPr>
            <p:spPr>
              <a:xfrm>
                <a:off x="6778809" y="3336766"/>
                <a:ext cx="483564" cy="0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 Verbindung mit Pfeil 12"/>
              <p:cNvCxnSpPr/>
              <p:nvPr/>
            </p:nvCxnSpPr>
            <p:spPr>
              <a:xfrm>
                <a:off x="6580787" y="2820770"/>
                <a:ext cx="396044" cy="0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Gerade Verbindung mit Pfeil 13"/>
              <p:cNvCxnSpPr/>
              <p:nvPr/>
            </p:nvCxnSpPr>
            <p:spPr>
              <a:xfrm>
                <a:off x="6976831" y="4741792"/>
                <a:ext cx="1120416" cy="0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feld 10"/>
              <p:cNvSpPr txBox="1"/>
              <p:nvPr/>
            </p:nvSpPr>
            <p:spPr>
              <a:xfrm>
                <a:off x="5559372" y="4416886"/>
                <a:ext cx="1693156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DeepCore</a:t>
                </a:r>
                <a:endParaRPr lang="de-DE" sz="2000" dirty="0" smtClean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r>
                  <a:rPr lang="de-DE" sz="2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(</a:t>
                </a:r>
                <a:r>
                  <a:rPr lang="de-DE" sz="20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IceCube</a:t>
                </a:r>
                <a:r>
                  <a:rPr lang="de-DE" sz="2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veto</a:t>
                </a:r>
                <a:r>
                  <a:rPr lang="de-DE" sz="2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)</a:t>
                </a:r>
                <a:endParaRPr lang="de-DE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5652726" y="2616686"/>
                <a:ext cx="93807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IceCube</a:t>
                </a:r>
                <a:endParaRPr lang="de-DE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5654699" y="3120742"/>
                <a:ext cx="1002197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Super-K</a:t>
                </a:r>
                <a:endParaRPr lang="de-DE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</p:grpSp>
      <p:cxnSp>
        <p:nvCxnSpPr>
          <p:cNvPr id="6" name="Gerade Verbindung mit Pfeil 5"/>
          <p:cNvCxnSpPr/>
          <p:nvPr/>
        </p:nvCxnSpPr>
        <p:spPr>
          <a:xfrm flipV="1">
            <a:off x="4718595" y="4770830"/>
            <a:ext cx="3378652" cy="602386"/>
          </a:xfrm>
          <a:prstGeom prst="straightConnector1">
            <a:avLst/>
          </a:prstGeom>
          <a:ln w="57150">
            <a:solidFill>
              <a:srgbClr val="FF0000">
                <a:alpha val="47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11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/>
          <a:lstStyle/>
          <a:p>
            <a:pPr eaLnBrk="1" hangingPunct="1"/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Summary</a:t>
            </a:r>
            <a:endParaRPr lang="ja-JP" alt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3427" name="コンテンツ プレースホルダ 2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5500688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ja-JP" sz="2800" b="1" dirty="0" smtClean="0">
                <a:latin typeface="+mj-lt"/>
              </a:rPr>
              <a:t>SK-IV is running with the lowest energy threshold ever!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>
                <a:latin typeface="+mj-lt"/>
                <a:ea typeface="ＭＳ Ｐゴシック" pitchFamily="34" charset="-128"/>
              </a:rPr>
              <a:t>100% efficiency at </a:t>
            </a:r>
            <a:r>
              <a:rPr lang="en-US" altLang="ja-JP" sz="2400" dirty="0" err="1" smtClean="0">
                <a:latin typeface="+mj-lt"/>
                <a:ea typeface="ＭＳ Ｐゴシック" pitchFamily="34" charset="-128"/>
              </a:rPr>
              <a:t>E</a:t>
            </a:r>
            <a:r>
              <a:rPr lang="en-US" altLang="ja-JP" sz="2400" baseline="-25000" dirty="0" err="1" smtClean="0">
                <a:latin typeface="+mj-lt"/>
                <a:ea typeface="ＭＳ Ｐゴシック" pitchFamily="34" charset="-128"/>
              </a:rPr>
              <a:t>total</a:t>
            </a:r>
            <a:r>
              <a:rPr lang="en-US" altLang="ja-JP" sz="2400" dirty="0" smtClean="0">
                <a:latin typeface="+mj-lt"/>
                <a:ea typeface="ＭＳ Ｐゴシック" pitchFamily="34" charset="-128"/>
              </a:rPr>
              <a:t>~ 4.5MeV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>
                <a:latin typeface="+mj-lt"/>
              </a:rPr>
              <a:t>Full 3-flavor atmospheric and solar </a:t>
            </a:r>
            <a:r>
              <a:rPr lang="en-US" altLang="ja-JP" sz="2400" dirty="0">
                <a:latin typeface="+mj-lt"/>
                <a:sym typeface="Symbol"/>
              </a:rPr>
              <a:t></a:t>
            </a:r>
            <a:r>
              <a:rPr lang="en-US" altLang="ja-JP" sz="2400" dirty="0" smtClean="0">
                <a:latin typeface="+mj-lt"/>
              </a:rPr>
              <a:t> oscillation results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>
                <a:latin typeface="+mj-lt"/>
              </a:rPr>
              <a:t>More stringent proton decay limits</a:t>
            </a:r>
            <a:endParaRPr lang="en-US" altLang="ja-JP" sz="2400" dirty="0">
              <a:latin typeface="+mj-lt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>
                <a:latin typeface="+mj-lt"/>
              </a:rPr>
              <a:t>R&amp;D for Gadolinium in Super-K is underway (results 2012)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ja-JP" sz="2400" dirty="0" smtClean="0">
                <a:latin typeface="+mj-lt"/>
              </a:rPr>
              <a:t>Very efficient data taking  for T2K beam</a:t>
            </a:r>
          </a:p>
          <a:p>
            <a:pPr lvl="1" eaLnBrk="1" hangingPunct="1">
              <a:lnSpc>
                <a:spcPct val="90000"/>
              </a:lnSpc>
            </a:pPr>
            <a:endParaRPr lang="en-US" altLang="ja-JP" sz="2400" dirty="0" smtClean="0"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sz="2800" b="1" dirty="0"/>
              <a:t>H</a:t>
            </a:r>
            <a:r>
              <a:rPr lang="en-US" altLang="ja-JP" sz="2800" b="1" dirty="0" smtClean="0"/>
              <a:t>igh sensitivity gradient for </a:t>
            </a:r>
            <a:r>
              <a:rPr lang="en-US" altLang="ja-JP" sz="2800" b="1" dirty="0" err="1" smtClean="0"/>
              <a:t>IceCube’s</a:t>
            </a:r>
            <a:r>
              <a:rPr lang="en-US" altLang="ja-JP" sz="2800" b="1" dirty="0" smtClean="0"/>
              <a:t> analyses</a:t>
            </a:r>
          </a:p>
          <a:p>
            <a:pPr lvl="1">
              <a:lnSpc>
                <a:spcPct val="90000"/>
              </a:lnSpc>
            </a:pPr>
            <a:r>
              <a:rPr lang="en-US" altLang="ja-JP" sz="2400" dirty="0" smtClean="0"/>
              <a:t>Sensitivity has crossed Waxman-</a:t>
            </a:r>
            <a:r>
              <a:rPr lang="en-US" altLang="ja-JP" sz="2400" dirty="0" err="1" smtClean="0"/>
              <a:t>Bahcall</a:t>
            </a:r>
            <a:r>
              <a:rPr lang="en-US" altLang="ja-JP" sz="2400" dirty="0" smtClean="0"/>
              <a:t> bound</a:t>
            </a:r>
          </a:p>
          <a:p>
            <a:pPr lvl="1">
              <a:lnSpc>
                <a:spcPct val="90000"/>
              </a:lnSpc>
            </a:pPr>
            <a:r>
              <a:rPr lang="en-US" altLang="ja-JP" sz="2400" dirty="0" smtClean="0"/>
              <a:t>Complementarity to direct dark matter searches</a:t>
            </a:r>
          </a:p>
          <a:p>
            <a:pPr lvl="1">
              <a:lnSpc>
                <a:spcPct val="90000"/>
              </a:lnSpc>
            </a:pPr>
            <a:r>
              <a:rPr lang="en-US" altLang="ja-JP" sz="2400" dirty="0" err="1"/>
              <a:t>Mton</a:t>
            </a:r>
            <a:r>
              <a:rPr lang="en-US" altLang="ja-JP" sz="2400" dirty="0"/>
              <a:t> scale experiment for close </a:t>
            </a:r>
            <a:r>
              <a:rPr lang="en-US" altLang="ja-JP" sz="2400" dirty="0" smtClean="0"/>
              <a:t>supernovae</a:t>
            </a:r>
          </a:p>
          <a:p>
            <a:pPr lvl="1">
              <a:lnSpc>
                <a:spcPct val="90000"/>
              </a:lnSpc>
            </a:pPr>
            <a:r>
              <a:rPr lang="en-US" altLang="ja-JP" sz="2400" dirty="0" smtClean="0"/>
              <a:t>One year of data from low energy extension </a:t>
            </a:r>
            <a:r>
              <a:rPr lang="en-US" altLang="ja-JP" sz="2400" dirty="0" err="1" smtClean="0"/>
              <a:t>DeepCore</a:t>
            </a:r>
            <a:endParaRPr lang="en-US" altLang="ja-JP" sz="2400" dirty="0" smtClean="0"/>
          </a:p>
          <a:p>
            <a:pPr lvl="1">
              <a:lnSpc>
                <a:spcPct val="90000"/>
              </a:lnSpc>
            </a:pPr>
            <a:r>
              <a:rPr lang="en-US" altLang="ja-JP" sz="2400" dirty="0"/>
              <a:t>I</a:t>
            </a:r>
            <a:r>
              <a:rPr lang="en-US" altLang="ja-JP" sz="2400" dirty="0" smtClean="0"/>
              <a:t>deas about future extensions being gathered</a:t>
            </a:r>
            <a:endParaRPr lang="en-US" altLang="ja-JP" sz="2400" dirty="0"/>
          </a:p>
          <a:p>
            <a:pPr lvl="1">
              <a:lnSpc>
                <a:spcPct val="90000"/>
              </a:lnSpc>
            </a:pPr>
            <a:endParaRPr lang="en-US" altLang="ja-JP" sz="2400" dirty="0" smtClean="0"/>
          </a:p>
          <a:p>
            <a:pPr marL="0" indent="0">
              <a:lnSpc>
                <a:spcPct val="90000"/>
              </a:lnSpc>
              <a:buNone/>
            </a:pPr>
            <a:endParaRPr lang="en-US" altLang="ja-JP" sz="2400" dirty="0" smtClean="0"/>
          </a:p>
        </p:txBody>
      </p:sp>
      <p:sp>
        <p:nvSpPr>
          <p:cNvPr id="10342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8D2C043-69C6-4728-97FF-9C94C32513AC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39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41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936104"/>
          </a:xfrm>
        </p:spPr>
        <p:txBody>
          <a:bodyPr/>
          <a:lstStyle/>
          <a:p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Fluxes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cosmic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neutrinos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4757" name="Picture 5" descr="flux_neutrino_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9"/>
            <a:ext cx="732974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8" name="Group 6"/>
          <p:cNvGrpSpPr>
            <a:grpSpLocks/>
          </p:cNvGrpSpPr>
          <p:nvPr/>
        </p:nvGrpSpPr>
        <p:grpSpPr bwMode="auto">
          <a:xfrm>
            <a:off x="3741013" y="1048912"/>
            <a:ext cx="1474558" cy="4589177"/>
            <a:chOff x="2880" y="731"/>
            <a:chExt cx="862" cy="3153"/>
          </a:xfrm>
        </p:grpSpPr>
        <p:sp>
          <p:nvSpPr>
            <p:cNvPr id="74759" name="Rectangle 7"/>
            <p:cNvSpPr>
              <a:spLocks noChangeArrowheads="1"/>
            </p:cNvSpPr>
            <p:nvPr/>
          </p:nvSpPr>
          <p:spPr bwMode="auto">
            <a:xfrm>
              <a:off x="2880" y="731"/>
              <a:ext cx="862" cy="3153"/>
            </a:xfrm>
            <a:prstGeom prst="rect">
              <a:avLst/>
            </a:prstGeom>
            <a:solidFill>
              <a:srgbClr val="66CCFF">
                <a:alpha val="5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de-DE" sz="4400" b="1"/>
            </a:p>
          </p:txBody>
        </p:sp>
        <p:sp>
          <p:nvSpPr>
            <p:cNvPr id="74760" name="Text Box 8"/>
            <p:cNvSpPr txBox="1">
              <a:spLocks noChangeArrowheads="1"/>
            </p:cNvSpPr>
            <p:nvPr/>
          </p:nvSpPr>
          <p:spPr bwMode="auto">
            <a:xfrm>
              <a:off x="2972" y="890"/>
              <a:ext cx="550" cy="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b="1" dirty="0" err="1"/>
                <a:t>under</a:t>
              </a:r>
              <a:r>
                <a:rPr lang="de-DE" b="1" dirty="0"/>
                <a:t>-</a:t>
              </a:r>
            </a:p>
            <a:p>
              <a:pPr eaLnBrk="0" hangingPunct="0"/>
              <a:r>
                <a:rPr lang="de-DE" b="1" dirty="0" err="1"/>
                <a:t>ground</a:t>
              </a:r>
              <a:endParaRPr lang="en-GB" b="1" dirty="0"/>
            </a:p>
          </p:txBody>
        </p:sp>
      </p:grpSp>
      <p:grpSp>
        <p:nvGrpSpPr>
          <p:cNvPr id="74761" name="Group 9"/>
          <p:cNvGrpSpPr>
            <a:grpSpLocks/>
          </p:cNvGrpSpPr>
          <p:nvPr/>
        </p:nvGrpSpPr>
        <p:grpSpPr bwMode="auto">
          <a:xfrm>
            <a:off x="5216389" y="1048912"/>
            <a:ext cx="1732875" cy="4617737"/>
            <a:chOff x="3651" y="709"/>
            <a:chExt cx="916" cy="3175"/>
          </a:xfrm>
        </p:grpSpPr>
        <p:sp>
          <p:nvSpPr>
            <p:cNvPr id="74762" name="Rectangle 10"/>
            <p:cNvSpPr>
              <a:spLocks noChangeArrowheads="1"/>
            </p:cNvSpPr>
            <p:nvPr/>
          </p:nvSpPr>
          <p:spPr bwMode="auto">
            <a:xfrm>
              <a:off x="3651" y="709"/>
              <a:ext cx="907" cy="3175"/>
            </a:xfrm>
            <a:prstGeom prst="rect">
              <a:avLst/>
            </a:prstGeom>
            <a:solidFill>
              <a:srgbClr val="FF6699">
                <a:alpha val="5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4763" name="Text Box 11"/>
            <p:cNvSpPr txBox="1">
              <a:spLocks noChangeArrowheads="1"/>
            </p:cNvSpPr>
            <p:nvPr/>
          </p:nvSpPr>
          <p:spPr bwMode="auto">
            <a:xfrm>
              <a:off x="3651" y="890"/>
              <a:ext cx="916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de-DE" b="1"/>
                <a:t>optical:</a:t>
              </a:r>
            </a:p>
            <a:p>
              <a:pPr eaLnBrk="0" hangingPunct="0"/>
              <a:r>
                <a:rPr lang="de-DE" b="1"/>
                <a:t>- deep water</a:t>
              </a:r>
            </a:p>
            <a:p>
              <a:pPr eaLnBrk="0" hangingPunct="0"/>
              <a:r>
                <a:rPr lang="de-DE" b="1"/>
                <a:t>- deep ice</a:t>
              </a:r>
              <a:endParaRPr lang="en-GB" b="1"/>
            </a:p>
          </p:txBody>
        </p:sp>
      </p:grpSp>
      <p:grpSp>
        <p:nvGrpSpPr>
          <p:cNvPr id="74764" name="Group 12"/>
          <p:cNvGrpSpPr>
            <a:grpSpLocks/>
          </p:cNvGrpSpPr>
          <p:nvPr/>
        </p:nvGrpSpPr>
        <p:grpSpPr bwMode="auto">
          <a:xfrm>
            <a:off x="6879520" y="1048912"/>
            <a:ext cx="1652920" cy="4589177"/>
            <a:chOff x="4481" y="731"/>
            <a:chExt cx="1024" cy="3153"/>
          </a:xfrm>
        </p:grpSpPr>
        <p:sp>
          <p:nvSpPr>
            <p:cNvPr id="74765" name="Rectangle 13"/>
            <p:cNvSpPr>
              <a:spLocks noChangeArrowheads="1"/>
            </p:cNvSpPr>
            <p:nvPr/>
          </p:nvSpPr>
          <p:spPr bwMode="auto">
            <a:xfrm>
              <a:off x="4481" y="731"/>
              <a:ext cx="982" cy="3153"/>
            </a:xfrm>
            <a:prstGeom prst="rect">
              <a:avLst/>
            </a:prstGeom>
            <a:solidFill>
              <a:srgbClr val="66FF33">
                <a:alpha val="5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4766" name="Text Box 14"/>
            <p:cNvSpPr txBox="1">
              <a:spLocks noChangeArrowheads="1"/>
            </p:cNvSpPr>
            <p:nvPr/>
          </p:nvSpPr>
          <p:spPr bwMode="auto">
            <a:xfrm>
              <a:off x="4549" y="890"/>
              <a:ext cx="956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buFontTx/>
                <a:buChar char="-"/>
              </a:pPr>
              <a:r>
                <a:rPr lang="de-DE" b="1" dirty="0"/>
                <a:t> </a:t>
              </a:r>
              <a:r>
                <a:rPr lang="de-DE" b="1" dirty="0" err="1"/>
                <a:t>air</a:t>
              </a:r>
              <a:r>
                <a:rPr lang="de-DE" b="1" dirty="0"/>
                <a:t> </a:t>
              </a:r>
              <a:r>
                <a:rPr lang="de-DE" b="1" dirty="0" err="1"/>
                <a:t>showers</a:t>
              </a:r>
              <a:endParaRPr lang="de-DE" b="1" dirty="0"/>
            </a:p>
            <a:p>
              <a:pPr eaLnBrk="0" hangingPunct="0">
                <a:buFontTx/>
                <a:buChar char="-"/>
              </a:pPr>
              <a:r>
                <a:rPr lang="de-DE" b="1" dirty="0"/>
                <a:t> </a:t>
              </a:r>
              <a:r>
                <a:rPr lang="de-DE" b="1" dirty="0" err="1"/>
                <a:t>radio</a:t>
              </a:r>
              <a:endParaRPr lang="de-DE" b="1" dirty="0"/>
            </a:p>
            <a:p>
              <a:pPr eaLnBrk="0" hangingPunct="0">
                <a:buFontTx/>
                <a:buChar char="-"/>
              </a:pPr>
              <a:r>
                <a:rPr lang="de-DE" b="1" dirty="0"/>
                <a:t> </a:t>
              </a:r>
              <a:r>
                <a:rPr lang="de-DE" b="1" dirty="0" err="1"/>
                <a:t>acoustics</a:t>
              </a:r>
              <a:endParaRPr lang="en-GB" b="1" dirty="0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808413" y="6325289"/>
            <a:ext cx="712079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i="1" dirty="0" err="1" smtClean="0"/>
              <a:t>Kamiokande</a:t>
            </a:r>
            <a:r>
              <a:rPr lang="de-DE" sz="2000" i="1" dirty="0" smtClean="0"/>
              <a:t> also </a:t>
            </a:r>
            <a:r>
              <a:rPr lang="de-DE" sz="2000" i="1" dirty="0" err="1" smtClean="0"/>
              <a:t>uses</a:t>
            </a:r>
            <a:r>
              <a:rPr lang="de-DE" sz="2000" i="1" dirty="0" smtClean="0"/>
              <a:t>  </a:t>
            </a:r>
            <a:r>
              <a:rPr lang="de-DE" sz="2000" i="1" dirty="0" err="1" smtClean="0"/>
              <a:t>neutrinos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from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accelerator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beams</a:t>
            </a:r>
            <a:r>
              <a:rPr lang="de-DE" sz="2000" i="1" dirty="0" smtClean="0"/>
              <a:t> (e.g. T2K)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348371003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912813"/>
            <a:ext cx="792956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CF6CB15-E920-4997-850E-699A9C7F24FC}" type="slidenum">
              <a:rPr kumimoji="0" lang="en-US" altLang="ja-JP" sz="1400">
                <a:solidFill>
                  <a:srgbClr val="000000"/>
                </a:solidFill>
              </a:rPr>
              <a:pPr eaLnBrk="1" hangingPunct="1"/>
              <a:t>40</a:t>
            </a:fld>
            <a:endParaRPr kumimoji="0" lang="en-US" altLang="ja-JP" sz="1400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3600" dirty="0">
                <a:cs typeface="+mj-cs"/>
              </a:rPr>
              <a:t>The Super-</a:t>
            </a:r>
            <a:r>
              <a:rPr lang="en-US" altLang="ja-JP" sz="3600" dirty="0" err="1">
                <a:cs typeface="+mj-cs"/>
              </a:rPr>
              <a:t>Kamiokande</a:t>
            </a:r>
            <a:r>
              <a:rPr lang="en-US" altLang="ja-JP" sz="3600" dirty="0">
                <a:cs typeface="+mj-cs"/>
              </a:rPr>
              <a:t> Collaboration</a:t>
            </a:r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142875" y="4005263"/>
            <a:ext cx="414020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1 Kamioka Observatory, ICRR, Univ. of Tokyo,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2 RCCN, ICRR, Univ. of Tokyo,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3 IPMU, Univ. of Tokyo,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4 Boston University, USA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5 Brookhaven National Laboratory, USA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6 University of California, Irvine, USA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7 California State University, Dominguez Hills, USA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8 Chonnam National University, Korea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9 Duke University, USA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10 Gifu University,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11 University of Hawaii, USA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12 Kanagawa, University,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13 KEK,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14 Kobe University,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15 Kyoto University,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16 Miyagi University of Education,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17 STE, Nagoya University,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18 SUNY, Stony Brook, USA</a:t>
            </a:r>
          </a:p>
        </p:txBody>
      </p:sp>
      <p:sp>
        <p:nvSpPr>
          <p:cNvPr id="39942" name="Rectangle 8"/>
          <p:cNvSpPr>
            <a:spLocks noChangeArrowheads="1"/>
          </p:cNvSpPr>
          <p:nvPr/>
        </p:nvSpPr>
        <p:spPr bwMode="auto">
          <a:xfrm>
            <a:off x="4214813" y="4000500"/>
            <a:ext cx="41402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19 Niigata University,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20 Okayama University,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21 Osaka University,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22 Seoul National University, Korea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23 Shizuoka University,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24 Shizuoka University of Welfare,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25 Sungkyunkwan University, Korea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26 Tokai University,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27 University of Tokyo, Japan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28 Tsinghua University, China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29 Warsaw University, Poland</a:t>
            </a:r>
          </a:p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30 University of Washington, USA</a:t>
            </a:r>
          </a:p>
        </p:txBody>
      </p:sp>
      <p:sp>
        <p:nvSpPr>
          <p:cNvPr id="39943" name="Text Box 11"/>
          <p:cNvSpPr txBox="1">
            <a:spLocks noChangeArrowheads="1"/>
          </p:cNvSpPr>
          <p:nvPr/>
        </p:nvSpPr>
        <p:spPr bwMode="auto">
          <a:xfrm>
            <a:off x="7572375" y="6000750"/>
            <a:ext cx="1571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rgbClr val="000000"/>
                </a:solidFill>
              </a:rPr>
              <a:t>From PRD81, 092004 (2010)</a:t>
            </a:r>
          </a:p>
        </p:txBody>
      </p:sp>
      <p:sp>
        <p:nvSpPr>
          <p:cNvPr id="39944" name="Text Box 10"/>
          <p:cNvSpPr>
            <a:spLocks noGrp="1" noChangeArrowheads="1"/>
          </p:cNvSpPr>
          <p:nvPr>
            <p:ph type="body" idx="1"/>
          </p:nvPr>
        </p:nvSpPr>
        <p:spPr>
          <a:xfrm>
            <a:off x="3419475" y="6019800"/>
            <a:ext cx="4071938" cy="714375"/>
          </a:xfrm>
          <a:solidFill>
            <a:srgbClr val="FFFF99"/>
          </a:solidFill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400" b="0" dirty="0" smtClean="0"/>
              <a:t>~120 collaborators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ja-JP" sz="2400" b="0" dirty="0" smtClean="0"/>
              <a:t>31 institutions, 6 countries</a:t>
            </a:r>
          </a:p>
        </p:txBody>
      </p:sp>
      <p:sp>
        <p:nvSpPr>
          <p:cNvPr id="39945" name="正方形/長方形 8"/>
          <p:cNvSpPr>
            <a:spLocks noChangeArrowheads="1"/>
          </p:cNvSpPr>
          <p:nvPr/>
        </p:nvSpPr>
        <p:spPr bwMode="auto">
          <a:xfrm>
            <a:off x="4424363" y="5773738"/>
            <a:ext cx="4129087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200" b="1">
                <a:solidFill>
                  <a:srgbClr val="00007D"/>
                </a:solidFill>
              </a:rPr>
              <a:t>Autonomous University of Madrid, Spain</a:t>
            </a:r>
            <a:r>
              <a:rPr lang="ja-JP" altLang="en-US" sz="1200" b="1">
                <a:solidFill>
                  <a:srgbClr val="00007D"/>
                </a:solidFill>
              </a:rPr>
              <a:t> </a:t>
            </a:r>
            <a:r>
              <a:rPr lang="en-US" altLang="ja-JP" sz="1200" b="1">
                <a:solidFill>
                  <a:srgbClr val="00007D"/>
                </a:solidFill>
              </a:rPr>
              <a:t>(Nov.2008~)</a:t>
            </a:r>
            <a:r>
              <a:rPr lang="ja-JP" altLang="en-US" sz="1200" b="1">
                <a:solidFill>
                  <a:srgbClr val="00007D"/>
                </a:solidFill>
              </a:rPr>
              <a:t>　</a:t>
            </a:r>
            <a:endParaRPr lang="en-US" altLang="ja-JP" sz="1200" b="1">
              <a:solidFill>
                <a:srgbClr val="0000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1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world-map"/>
          <p:cNvPicPr>
            <a:picLocks noChangeAspect="1" noChangeArrowheads="1"/>
          </p:cNvPicPr>
          <p:nvPr/>
        </p:nvPicPr>
        <p:blipFill>
          <a:blip r:embed="rId3">
            <a:lum bright="26000" contrast="-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85275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138113" y="1571625"/>
            <a:ext cx="26050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14300" indent="-1143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tx1"/>
              </a:buClr>
              <a:defRPr/>
            </a:pPr>
            <a:r>
              <a:rPr lang="sv-SE" sz="16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USA: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University of Alaska, Anchorage</a:t>
            </a:r>
            <a:endParaRPr lang="fr-FR" sz="1200" b="1" dirty="0" smtClean="0">
              <a:solidFill>
                <a:srgbClr val="1F497D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0" indent="0" defTabSz="914400" eaLnBrk="1" hangingPunct="1">
              <a:buClr>
                <a:srgbClr val="000000"/>
              </a:buClr>
              <a:tabLst/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University of Alabama, Tuscaloosa</a:t>
            </a:r>
            <a:endParaRPr lang="sv-SE" sz="1600" b="1" dirty="0" smtClean="0">
              <a:solidFill>
                <a:srgbClr val="1F497D"/>
              </a:solidFill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buClr>
                <a:schemeClr val="tx1"/>
              </a:buClr>
              <a:defRPr/>
            </a:pPr>
            <a:r>
              <a:rPr lang="sv-SE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 Bartol Research Institute, Delaware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 University of California, Berkeley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Lawrence Berkeley National Lab.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Clark-Atlanta University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Georgia Tech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University of California, Irvine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Lawrence Berkeley National Laboratory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University of Maryland</a:t>
            </a:r>
          </a:p>
          <a:p>
            <a:pPr marL="0" indent="0" defTabSz="914400" eaLnBrk="1" hangingPunct="1">
              <a:buClr>
                <a:srgbClr val="000000"/>
              </a:buClr>
              <a:tabLst/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Ohio State University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 Pennsylvania State University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Southern University and A&amp;M 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	  College, Baton Rouge</a:t>
            </a:r>
            <a:endParaRPr lang="sv-SE" sz="1200" b="1" dirty="0" smtClean="0">
              <a:solidFill>
                <a:srgbClr val="1F497D"/>
              </a:solidFill>
              <a:latin typeface="Calibri" pitchFamily="34" charset="0"/>
              <a:ea typeface="ＭＳ Ｐゴシック" pitchFamily="34" charset="-128"/>
            </a:endParaRPr>
          </a:p>
          <a:p>
            <a:pPr eaLnBrk="1" hangingPunct="1">
              <a:buClr>
                <a:schemeClr val="tx1"/>
              </a:buClr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University of Wisconsin-Madison</a:t>
            </a:r>
          </a:p>
          <a:p>
            <a:pPr eaLnBrk="1" hangingPunct="1">
              <a:buClr>
                <a:schemeClr val="tx1"/>
              </a:buClr>
              <a:defRPr/>
            </a:pPr>
            <a:r>
              <a:rPr lang="en-US" altLang="ja-JP" sz="1200" b="1" dirty="0" smtClean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University of Wisconsin-River Falls</a:t>
            </a:r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3444875" y="1185863"/>
            <a:ext cx="1944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600" b="1">
                <a:solidFill>
                  <a:srgbClr val="1F497D"/>
                </a:solidFill>
                <a:latin typeface="Calibri" pitchFamily="34" charset="0"/>
              </a:rPr>
              <a:t>Sweden: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200" b="1">
                <a:solidFill>
                  <a:srgbClr val="1F497D"/>
                </a:solidFill>
                <a:latin typeface="Calibri" pitchFamily="34" charset="0"/>
              </a:rPr>
              <a:t>Stockholm Universitet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200" b="1">
                <a:solidFill>
                  <a:srgbClr val="1F497D"/>
                </a:solidFill>
                <a:latin typeface="Calibri" pitchFamily="34" charset="0"/>
              </a:rPr>
              <a:t>Uppsala Universitet</a:t>
            </a: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3057525" y="2024063"/>
            <a:ext cx="1944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600" b="1">
                <a:solidFill>
                  <a:srgbClr val="1F497D"/>
                </a:solidFill>
                <a:latin typeface="Calibri" pitchFamily="34" charset="0"/>
              </a:rPr>
              <a:t>UK: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200" b="1">
                <a:solidFill>
                  <a:srgbClr val="1F497D"/>
                </a:solidFill>
                <a:latin typeface="Calibri" pitchFamily="34" charset="0"/>
              </a:rPr>
              <a:t> Oxford University</a:t>
            </a: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3062288" y="2833688"/>
            <a:ext cx="23447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altLang="ja-JP" sz="1600" b="1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Belgium: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altLang="ja-JP" sz="1200" b="1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 Université Libre de Bruxelles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altLang="ja-JP" sz="1200" b="1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sv-SE" sz="1200" b="1">
                <a:solidFill>
                  <a:srgbClr val="1F497D"/>
                </a:solidFill>
                <a:latin typeface="Calibri" pitchFamily="34" charset="0"/>
              </a:rPr>
              <a:t>Vrije Universiteit Brussel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200" b="1">
                <a:solidFill>
                  <a:srgbClr val="1F497D"/>
                </a:solidFill>
                <a:latin typeface="Calibri" pitchFamily="34" charset="0"/>
              </a:rPr>
              <a:t> Universiteit Gent</a:t>
            </a:r>
            <a:endParaRPr lang="en-US" altLang="ja-JP" sz="1200" b="1">
              <a:solidFill>
                <a:srgbClr val="1F497D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altLang="ja-JP" sz="1200" b="1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US" altLang="ja-JP" sz="1200" b="1">
                <a:solidFill>
                  <a:schemeClr val="accent2"/>
                </a:solidFill>
                <a:latin typeface="Calibri" pitchFamily="34" charset="0"/>
                <a:ea typeface="ＭＳ Ｐゴシック" pitchFamily="34" charset="-128"/>
              </a:rPr>
              <a:t>Université de  Mons</a:t>
            </a:r>
            <a:endParaRPr lang="sv-SE" sz="1200" b="1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5372100" y="1123950"/>
            <a:ext cx="19431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600" b="1">
                <a:solidFill>
                  <a:srgbClr val="1F497D"/>
                </a:solidFill>
                <a:latin typeface="Calibri" pitchFamily="34" charset="0"/>
              </a:rPr>
              <a:t>Germany: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200" b="1">
                <a:solidFill>
                  <a:srgbClr val="1F497D"/>
                </a:solidFill>
                <a:latin typeface="Calibri" pitchFamily="34" charset="0"/>
              </a:rPr>
              <a:t> RWTH Aachen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200" b="1">
                <a:solidFill>
                  <a:srgbClr val="1F497D"/>
                </a:solidFill>
                <a:latin typeface="Calibri" pitchFamily="34" charset="0"/>
              </a:rPr>
              <a:t>Universität Bochum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200" b="1">
                <a:solidFill>
                  <a:srgbClr val="1F497D"/>
                </a:solidFill>
                <a:latin typeface="Calibri" pitchFamily="34" charset="0"/>
              </a:rPr>
              <a:t>Universität Bonn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altLang="ja-JP" sz="1200" b="1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DESY-Zeuthen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altLang="ja-JP" sz="1200" b="1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Universität Dortmund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200" b="1">
                <a:solidFill>
                  <a:srgbClr val="1F497D"/>
                </a:solidFill>
                <a:latin typeface="Calibri" pitchFamily="34" charset="0"/>
              </a:rPr>
              <a:t>Humboldt Universität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200" b="1">
                <a:solidFill>
                  <a:srgbClr val="1F497D"/>
                </a:solidFill>
                <a:latin typeface="Calibri" pitchFamily="34" charset="0"/>
              </a:rPr>
              <a:t>MPI Heidelberg</a:t>
            </a:r>
            <a:endParaRPr lang="en-US" altLang="ja-JP" sz="1200" b="1">
              <a:solidFill>
                <a:srgbClr val="1F497D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altLang="ja-JP" sz="1200" b="1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 Universität Mainz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US" altLang="ja-JP" sz="1200" b="1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Universität Wuppertal</a:t>
            </a:r>
            <a:endParaRPr lang="sv-SE" sz="1200" b="1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21588" y="3200400"/>
            <a:ext cx="15224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600" b="1">
                <a:solidFill>
                  <a:schemeClr val="accent2"/>
                </a:solidFill>
                <a:latin typeface="Calibri" pitchFamily="34" charset="0"/>
              </a:rPr>
              <a:t>Japan: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600" b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sv-SE" sz="1200" b="1">
                <a:solidFill>
                  <a:schemeClr val="accent2"/>
                </a:solidFill>
                <a:latin typeface="Calibri" pitchFamily="34" charset="0"/>
              </a:rPr>
              <a:t>Chiba University</a:t>
            </a:r>
          </a:p>
        </p:txBody>
      </p:sp>
      <p:sp>
        <p:nvSpPr>
          <p:cNvPr id="3081" name="Rectangle 13"/>
          <p:cNvSpPr>
            <a:spLocks noChangeArrowheads="1"/>
          </p:cNvSpPr>
          <p:nvPr/>
        </p:nvSpPr>
        <p:spPr bwMode="auto">
          <a:xfrm>
            <a:off x="6999288" y="5486400"/>
            <a:ext cx="1933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600" b="1">
                <a:solidFill>
                  <a:schemeClr val="accent2"/>
                </a:solidFill>
                <a:latin typeface="Calibri" pitchFamily="34" charset="0"/>
              </a:rPr>
              <a:t>New Zealand: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200" b="1">
                <a:solidFill>
                  <a:schemeClr val="accent2"/>
                </a:solidFill>
                <a:latin typeface="Calibri" pitchFamily="34" charset="0"/>
              </a:rPr>
              <a:t> University of Canterbury</a:t>
            </a:r>
          </a:p>
        </p:txBody>
      </p:sp>
      <p:sp>
        <p:nvSpPr>
          <p:cNvPr id="3082" name="Rectangle 15"/>
          <p:cNvSpPr>
            <a:spLocks noChangeArrowheads="1"/>
          </p:cNvSpPr>
          <p:nvPr/>
        </p:nvSpPr>
        <p:spPr bwMode="auto">
          <a:xfrm>
            <a:off x="2290763" y="6073775"/>
            <a:ext cx="4562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altLang="ja-JP" sz="2000" b="1" dirty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36 institutions, ~250 members</a:t>
            </a:r>
          </a:p>
          <a:p>
            <a:pPr algn="ctr" defTabSz="457200" eaLnBrk="0" hangingPunct="0"/>
            <a:r>
              <a:rPr lang="en-US" altLang="ja-JP" sz="2000" b="1" dirty="0">
                <a:solidFill>
                  <a:srgbClr val="1F497D"/>
                </a:solidFill>
                <a:latin typeface="Calibri" pitchFamily="34" charset="0"/>
                <a:ea typeface="ＭＳ Ｐゴシック" pitchFamily="34" charset="-128"/>
              </a:rPr>
              <a:t>    http://icecube.wisc.edu</a:t>
            </a:r>
          </a:p>
        </p:txBody>
      </p:sp>
      <p:sp>
        <p:nvSpPr>
          <p:cNvPr id="3083" name="Rectangle 17"/>
          <p:cNvSpPr>
            <a:spLocks noChangeArrowheads="1"/>
          </p:cNvSpPr>
          <p:nvPr/>
        </p:nvSpPr>
        <p:spPr bwMode="auto">
          <a:xfrm>
            <a:off x="3976688" y="2519363"/>
            <a:ext cx="16176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600" b="1">
                <a:solidFill>
                  <a:srgbClr val="1F497D"/>
                </a:solidFill>
                <a:latin typeface="Calibri" pitchFamily="34" charset="0"/>
              </a:rPr>
              <a:t>Switzerland: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200" b="1">
                <a:solidFill>
                  <a:srgbClr val="1F497D"/>
                </a:solidFill>
                <a:latin typeface="Calibri" pitchFamily="34" charset="0"/>
              </a:rPr>
              <a:t> EPFL</a:t>
            </a:r>
          </a:p>
        </p:txBody>
      </p:sp>
      <p:sp>
        <p:nvSpPr>
          <p:cNvPr id="3084" name="Rechteck 2"/>
          <p:cNvSpPr txBox="1">
            <a:spLocks noChangeArrowheads="1"/>
          </p:cNvSpPr>
          <p:nvPr/>
        </p:nvSpPr>
        <p:spPr bwMode="auto">
          <a:xfrm>
            <a:off x="271463" y="188913"/>
            <a:ext cx="864235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4400" dirty="0" err="1"/>
              <a:t>IceCube</a:t>
            </a:r>
            <a:r>
              <a:rPr lang="de-DE" sz="4400" dirty="0"/>
              <a:t> </a:t>
            </a:r>
            <a:r>
              <a:rPr lang="de-DE" sz="4400" dirty="0" err="1"/>
              <a:t>Collaboration</a:t>
            </a:r>
            <a:endParaRPr lang="de-DE" sz="4400" dirty="0"/>
          </a:p>
        </p:txBody>
      </p:sp>
      <p:sp>
        <p:nvSpPr>
          <p:cNvPr id="3085" name="Rechteck 1"/>
          <p:cNvSpPr>
            <a:spLocks noChangeArrowheads="1"/>
          </p:cNvSpPr>
          <p:nvPr/>
        </p:nvSpPr>
        <p:spPr bwMode="auto">
          <a:xfrm>
            <a:off x="2544763" y="3900488"/>
            <a:ext cx="2025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600" b="1">
                <a:solidFill>
                  <a:srgbClr val="1F497D"/>
                </a:solidFill>
                <a:latin typeface="Calibri" pitchFamily="34" charset="0"/>
              </a:rPr>
              <a:t>Barbados:</a:t>
            </a:r>
          </a:p>
          <a:p>
            <a:pPr marL="114300" indent="-114300" defTabSz="828675">
              <a:buClr>
                <a:schemeClr val="tx1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sv-SE" sz="1200" b="1">
                <a:solidFill>
                  <a:srgbClr val="1F497D"/>
                </a:solidFill>
                <a:latin typeface="Calibri" pitchFamily="34" charset="0"/>
              </a:rPr>
              <a:t>University of the West Indies</a:t>
            </a:r>
          </a:p>
        </p:txBody>
      </p:sp>
    </p:spTree>
    <p:extLst>
      <p:ext uri="{BB962C8B-B14F-4D97-AF65-F5344CB8AC3E}">
        <p14:creationId xmlns:p14="http://schemas.microsoft.com/office/powerpoint/2010/main" val="3261569577"/>
      </p:ext>
    </p:extLst>
  </p:cSld>
  <p:clrMapOvr>
    <a:masterClrMapping/>
  </p:clrMapOvr>
  <p:transition xmlns:p14="http://schemas.microsoft.com/office/powerpoint/2010/main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96344" y="135685"/>
            <a:ext cx="8229600" cy="1143000"/>
          </a:xfrm>
        </p:spPr>
        <p:txBody>
          <a:bodyPr/>
          <a:lstStyle/>
          <a:p>
            <a:pPr eaLnBrk="1" hangingPunct="1"/>
            <a:r>
              <a:rPr lang="de-DE" dirty="0" err="1" smtClean="0"/>
              <a:t>camera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2450 m </a:t>
            </a:r>
            <a:r>
              <a:rPr lang="de-DE" dirty="0" err="1" smtClean="0"/>
              <a:t>depth</a:t>
            </a:r>
            <a:endParaRPr lang="de-DE" dirty="0" smtClean="0"/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88" y="1124744"/>
            <a:ext cx="6589712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359036" y="6340678"/>
            <a:ext cx="478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Ice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freeze</a:t>
            </a:r>
            <a:r>
              <a:rPr lang="de-DE" dirty="0" smtClean="0"/>
              <a:t>-in </a:t>
            </a:r>
            <a:r>
              <a:rPr lang="de-DE" dirty="0" err="1" smtClean="0"/>
              <a:t>properties</a:t>
            </a:r>
            <a:r>
              <a:rPr lang="de-DE" dirty="0" smtClean="0"/>
              <a:t> in </a:t>
            </a:r>
            <a:r>
              <a:rPr lang="de-DE" dirty="0" err="1" smtClean="0"/>
              <a:t>itself</a:t>
            </a:r>
            <a:r>
              <a:rPr lang="de-DE" dirty="0" smtClean="0"/>
              <a:t> </a:t>
            </a:r>
            <a:r>
              <a:rPr lang="de-DE" dirty="0" err="1" smtClean="0"/>
              <a:t>interesting</a:t>
            </a:r>
            <a:r>
              <a:rPr lang="de-DE" dirty="0" smtClean="0"/>
              <a:t> ….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0404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theoretical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lessons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on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/>
              </a:rPr>
              <a:t>‘s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>
            <a:normAutofit lnSpcReduction="10000"/>
          </a:bodyPr>
          <a:lstStyle/>
          <a:p>
            <a:r>
              <a:rPr lang="de-DE" sz="2400" dirty="0" err="1" smtClean="0"/>
              <a:t>At</a:t>
            </a:r>
            <a:r>
              <a:rPr lang="de-DE" sz="2400" dirty="0" smtClean="0"/>
              <a:t> least </a:t>
            </a:r>
            <a:r>
              <a:rPr lang="de-DE" sz="2400" dirty="0" err="1" smtClean="0"/>
              <a:t>two</a:t>
            </a:r>
            <a:r>
              <a:rPr lang="de-DE" sz="2400" dirty="0" smtClean="0"/>
              <a:t> </a:t>
            </a:r>
            <a:r>
              <a:rPr lang="de-DE" sz="2400" dirty="0" err="1" smtClean="0"/>
              <a:t>neutrinos</a:t>
            </a:r>
            <a:r>
              <a:rPr lang="de-DE" sz="2400" dirty="0" smtClean="0"/>
              <a:t> </a:t>
            </a:r>
            <a:r>
              <a:rPr lang="de-DE" sz="2400" dirty="0" err="1" smtClean="0"/>
              <a:t>have</a:t>
            </a:r>
            <a:r>
              <a:rPr lang="de-DE" sz="2400" dirty="0" smtClean="0"/>
              <a:t> (</a:t>
            </a:r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small</a:t>
            </a:r>
            <a:r>
              <a:rPr lang="de-DE" sz="2400" dirty="0" smtClean="0"/>
              <a:t>) </a:t>
            </a:r>
            <a:r>
              <a:rPr lang="de-DE" sz="2400" dirty="0" err="1" smtClean="0"/>
              <a:t>masses</a:t>
            </a:r>
            <a:endParaRPr lang="de-DE" sz="2400" dirty="0" smtClean="0"/>
          </a:p>
          <a:p>
            <a:r>
              <a:rPr lang="de-DE" sz="2400" dirty="0" err="1" smtClean="0"/>
              <a:t>Masses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probably</a:t>
            </a:r>
            <a:r>
              <a:rPr lang="de-DE" sz="2400" dirty="0" smtClean="0"/>
              <a:t> </a:t>
            </a:r>
            <a:r>
              <a:rPr lang="de-DE" sz="2400" dirty="0" err="1" smtClean="0"/>
              <a:t>small</a:t>
            </a:r>
            <a:r>
              <a:rPr lang="de-DE" sz="2400" dirty="0" smtClean="0"/>
              <a:t>, </a:t>
            </a:r>
            <a:r>
              <a:rPr lang="de-DE" sz="2400" dirty="0" err="1" smtClean="0"/>
              <a:t>because</a:t>
            </a:r>
            <a:r>
              <a:rPr lang="de-DE" sz="2400" dirty="0" smtClean="0"/>
              <a:t> </a:t>
            </a:r>
            <a:r>
              <a:rPr lang="de-DE" sz="2400" dirty="0" smtClean="0">
                <a:sym typeface="Symbol"/>
              </a:rPr>
              <a:t>‘s </a:t>
            </a:r>
            <a:r>
              <a:rPr lang="de-DE" sz="2400" dirty="0" err="1" smtClean="0">
                <a:sym typeface="Symbol"/>
              </a:rPr>
              <a:t>are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of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Majorana</a:t>
            </a:r>
            <a:r>
              <a:rPr lang="de-DE" sz="2400" dirty="0" smtClean="0">
                <a:sym typeface="Symbol"/>
              </a:rPr>
              <a:t> type (</a:t>
            </a:r>
            <a:r>
              <a:rPr lang="de-DE" sz="2400" dirty="0" err="1" smtClean="0">
                <a:sym typeface="Symbol"/>
              </a:rPr>
              <a:t>masses</a:t>
            </a:r>
            <a:r>
              <a:rPr lang="de-DE" sz="2400" dirty="0" smtClean="0">
                <a:sym typeface="Symbol"/>
              </a:rPr>
              <a:t> inverse proportional </a:t>
            </a:r>
            <a:r>
              <a:rPr lang="de-DE" sz="2400" dirty="0" err="1" smtClean="0">
                <a:sym typeface="Symbol"/>
              </a:rPr>
              <a:t>to</a:t>
            </a:r>
            <a:r>
              <a:rPr lang="de-DE" sz="2400" dirty="0" smtClean="0">
                <a:sym typeface="Symbol"/>
              </a:rPr>
              <a:t> large </a:t>
            </a:r>
            <a:r>
              <a:rPr lang="de-DE" sz="2400" dirty="0" err="1" smtClean="0">
                <a:sym typeface="Symbol"/>
              </a:rPr>
              <a:t>scale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of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lepton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number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violation</a:t>
            </a:r>
            <a:r>
              <a:rPr lang="de-DE" sz="2400" dirty="0" smtClean="0">
                <a:sym typeface="Symbol"/>
              </a:rPr>
              <a:t>)</a:t>
            </a:r>
          </a:p>
          <a:p>
            <a:r>
              <a:rPr lang="de-DE" sz="2400" dirty="0" err="1" smtClean="0">
                <a:sym typeface="Symbol"/>
              </a:rPr>
              <a:t>Mass</a:t>
            </a:r>
            <a:r>
              <a:rPr lang="de-DE" sz="2400" dirty="0" smtClean="0">
                <a:sym typeface="Symbol"/>
              </a:rPr>
              <a:t> ~M</a:t>
            </a:r>
            <a:r>
              <a:rPr lang="de-DE" sz="2400" baseline="-25000" dirty="0" smtClean="0">
                <a:sym typeface="Symbol"/>
              </a:rPr>
              <a:t>R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empirically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close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to</a:t>
            </a:r>
            <a:r>
              <a:rPr lang="de-DE" sz="2400" dirty="0" smtClean="0">
                <a:sym typeface="Symbol"/>
              </a:rPr>
              <a:t> 10</a:t>
            </a:r>
            <a:r>
              <a:rPr lang="de-DE" sz="2400" baseline="30000" dirty="0" smtClean="0">
                <a:sym typeface="Symbol"/>
              </a:rPr>
              <a:t>14</a:t>
            </a:r>
            <a:r>
              <a:rPr lang="de-DE" sz="2400" dirty="0" smtClean="0">
                <a:sym typeface="Symbol"/>
              </a:rPr>
              <a:t>-10</a:t>
            </a:r>
            <a:r>
              <a:rPr lang="de-DE" sz="2400" baseline="30000" dirty="0" smtClean="0">
                <a:sym typeface="Symbol"/>
              </a:rPr>
              <a:t>15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GeV</a:t>
            </a:r>
            <a:r>
              <a:rPr lang="de-DE" sz="2400" dirty="0" smtClean="0">
                <a:sym typeface="Symbol"/>
              </a:rPr>
              <a:t> ~ M</a:t>
            </a:r>
            <a:r>
              <a:rPr lang="de-DE" sz="2400" baseline="-25000" dirty="0" smtClean="0">
                <a:sym typeface="Symbol"/>
              </a:rPr>
              <a:t>GUT</a:t>
            </a:r>
          </a:p>
          <a:p>
            <a:r>
              <a:rPr lang="de-DE" sz="2400" dirty="0" err="1" smtClean="0">
                <a:sym typeface="Symbol"/>
              </a:rPr>
              <a:t>Decays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of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right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handed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neutrinos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produce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baryogenesis</a:t>
            </a:r>
            <a:r>
              <a:rPr lang="de-DE" sz="2400" dirty="0" smtClean="0">
                <a:sym typeface="Symbol"/>
              </a:rPr>
              <a:t> via </a:t>
            </a:r>
            <a:r>
              <a:rPr lang="de-DE" sz="2400" dirty="0" err="1" smtClean="0">
                <a:sym typeface="Symbol"/>
              </a:rPr>
              <a:t>leptogenesis</a:t>
            </a:r>
            <a:endParaRPr lang="de-DE" sz="2400" dirty="0" smtClean="0">
              <a:sym typeface="Symbol"/>
            </a:endParaRPr>
          </a:p>
          <a:p>
            <a:r>
              <a:rPr lang="de-DE" sz="2400" dirty="0" smtClean="0">
                <a:sym typeface="Symbol"/>
              </a:rPr>
              <a:t>0.025&lt;(m</a:t>
            </a:r>
            <a:r>
              <a:rPr lang="de-DE" sz="2400" baseline="30000" dirty="0" smtClean="0">
                <a:sym typeface="Symbol"/>
              </a:rPr>
              <a:t>2</a:t>
            </a:r>
            <a:r>
              <a:rPr lang="de-DE" sz="2400" baseline="-25000" dirty="0" smtClean="0">
                <a:sym typeface="Symbol"/>
              </a:rPr>
              <a:t>2</a:t>
            </a:r>
            <a:r>
              <a:rPr lang="de-DE" sz="2400" dirty="0" smtClean="0">
                <a:sym typeface="Symbol"/>
              </a:rPr>
              <a:t>-m</a:t>
            </a:r>
            <a:r>
              <a:rPr lang="de-DE" sz="2400" baseline="30000" dirty="0" smtClean="0">
                <a:sym typeface="Symbol"/>
              </a:rPr>
              <a:t>2</a:t>
            </a:r>
            <a:r>
              <a:rPr lang="de-DE" sz="2400" baseline="-25000" dirty="0" smtClean="0">
                <a:sym typeface="Symbol"/>
              </a:rPr>
              <a:t>1</a:t>
            </a:r>
            <a:r>
              <a:rPr lang="de-DE" sz="2400" dirty="0" smtClean="0">
                <a:sym typeface="Symbol"/>
              </a:rPr>
              <a:t>)/(m</a:t>
            </a:r>
            <a:r>
              <a:rPr lang="de-DE" sz="2400" baseline="30000" dirty="0" smtClean="0">
                <a:sym typeface="Symbol"/>
              </a:rPr>
              <a:t>2</a:t>
            </a:r>
            <a:r>
              <a:rPr lang="de-DE" sz="2400" baseline="-25000" dirty="0" smtClean="0">
                <a:sym typeface="Symbol"/>
              </a:rPr>
              <a:t>3</a:t>
            </a:r>
            <a:r>
              <a:rPr lang="de-DE" sz="2400" dirty="0" smtClean="0">
                <a:sym typeface="Symbol"/>
              </a:rPr>
              <a:t>-m</a:t>
            </a:r>
            <a:r>
              <a:rPr lang="de-DE" sz="2400" baseline="30000" dirty="0" smtClean="0">
                <a:sym typeface="Symbol"/>
              </a:rPr>
              <a:t>2</a:t>
            </a:r>
            <a:r>
              <a:rPr lang="de-DE" sz="2400" baseline="-25000" dirty="0" smtClean="0">
                <a:sym typeface="Symbol"/>
              </a:rPr>
              <a:t>2</a:t>
            </a:r>
            <a:r>
              <a:rPr lang="de-DE" sz="2400" dirty="0" smtClean="0">
                <a:sym typeface="Symbol"/>
              </a:rPr>
              <a:t>)&lt;0.039 @ 90CL</a:t>
            </a:r>
          </a:p>
          <a:p>
            <a:r>
              <a:rPr lang="de-DE" sz="2400" dirty="0" err="1" smtClean="0">
                <a:sym typeface="Symbol"/>
              </a:rPr>
              <a:t>If</a:t>
            </a:r>
            <a:r>
              <a:rPr lang="de-DE" sz="2400" dirty="0" smtClean="0">
                <a:sym typeface="Symbol"/>
              </a:rPr>
              <a:t> m</a:t>
            </a:r>
            <a:r>
              <a:rPr lang="de-DE" sz="2400" baseline="-25000" dirty="0" smtClean="0">
                <a:sym typeface="Symbol"/>
              </a:rPr>
              <a:t>1</a:t>
            </a:r>
            <a:r>
              <a:rPr lang="de-DE" sz="2400" dirty="0" smtClean="0">
                <a:sym typeface="Symbol"/>
              </a:rPr>
              <a:t>~0 (</a:t>
            </a:r>
            <a:r>
              <a:rPr lang="de-DE" sz="2400" dirty="0" err="1" smtClean="0">
                <a:sym typeface="Symbol"/>
              </a:rPr>
              <a:t>no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degeneracy</a:t>
            </a:r>
            <a:r>
              <a:rPr lang="de-DE" sz="2400" dirty="0" smtClean="0">
                <a:sym typeface="Symbol"/>
              </a:rPr>
              <a:t>), m</a:t>
            </a:r>
            <a:r>
              <a:rPr lang="de-DE" sz="2400" baseline="-25000" dirty="0" smtClean="0">
                <a:sym typeface="Symbol"/>
              </a:rPr>
              <a:t>3 </a:t>
            </a:r>
            <a:r>
              <a:rPr lang="de-DE" sz="2400" dirty="0" smtClean="0">
                <a:sym typeface="Symbol"/>
              </a:rPr>
              <a:t>&gt;&gt; m</a:t>
            </a:r>
            <a:r>
              <a:rPr lang="de-DE" sz="2400" baseline="-25000" dirty="0" smtClean="0">
                <a:sym typeface="Symbol"/>
              </a:rPr>
              <a:t>2</a:t>
            </a:r>
            <a:r>
              <a:rPr lang="de-DE" sz="2400" dirty="0" smtClean="0">
                <a:sym typeface="Symbol"/>
              </a:rPr>
              <a:t> (normal </a:t>
            </a:r>
            <a:r>
              <a:rPr lang="de-DE" sz="2400" dirty="0" err="1" smtClean="0">
                <a:sym typeface="Symbol"/>
              </a:rPr>
              <a:t>hierarchy</a:t>
            </a:r>
            <a:r>
              <a:rPr lang="de-DE" sz="2400" dirty="0" smtClean="0">
                <a:sym typeface="Symbol"/>
              </a:rPr>
              <a:t>): m</a:t>
            </a:r>
            <a:r>
              <a:rPr lang="de-DE" sz="2400" baseline="-25000" dirty="0" smtClean="0">
                <a:sym typeface="Symbol"/>
              </a:rPr>
              <a:t>2</a:t>
            </a:r>
            <a:r>
              <a:rPr lang="de-DE" sz="2400" dirty="0" smtClean="0">
                <a:sym typeface="Symbol"/>
              </a:rPr>
              <a:t>/m</a:t>
            </a:r>
            <a:r>
              <a:rPr lang="de-DE" sz="2400" baseline="-25000" dirty="0" smtClean="0">
                <a:sym typeface="Symbol"/>
              </a:rPr>
              <a:t>3</a:t>
            </a:r>
            <a:r>
              <a:rPr lang="de-DE" sz="2400" dirty="0" smtClean="0">
                <a:sym typeface="Symbol"/>
              </a:rPr>
              <a:t>~0.2 (</a:t>
            </a:r>
            <a:r>
              <a:rPr lang="de-DE" sz="2400" dirty="0" err="1" smtClean="0">
                <a:sym typeface="Symbol"/>
              </a:rPr>
              <a:t>close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to</a:t>
            </a:r>
            <a:r>
              <a:rPr lang="de-DE" sz="2400" dirty="0" smtClean="0">
                <a:sym typeface="Symbol"/>
              </a:rPr>
              <a:t> </a:t>
            </a:r>
            <a:r>
              <a:rPr lang="de-DE" sz="2400" baseline="-25000" dirty="0" smtClean="0">
                <a:sym typeface="Symbol"/>
              </a:rPr>
              <a:t>c ~</a:t>
            </a:r>
            <a:r>
              <a:rPr lang="de-DE" sz="2400" dirty="0" smtClean="0">
                <a:sym typeface="Symbol"/>
              </a:rPr>
              <a:t> 0.22 ?)</a:t>
            </a:r>
          </a:p>
          <a:p>
            <a:r>
              <a:rPr lang="de-DE" sz="2400" dirty="0" err="1" smtClean="0">
                <a:sym typeface="Symbol"/>
              </a:rPr>
              <a:t>very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small</a:t>
            </a:r>
            <a:r>
              <a:rPr lang="de-DE" sz="2400" dirty="0" smtClean="0">
                <a:sym typeface="Symbol"/>
              </a:rPr>
              <a:t> </a:t>
            </a:r>
            <a:r>
              <a:rPr lang="de-DE" sz="2400" baseline="-25000" dirty="0" smtClean="0">
                <a:sym typeface="Symbol"/>
              </a:rPr>
              <a:t>13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and</a:t>
            </a:r>
            <a:r>
              <a:rPr lang="de-DE" sz="2400" dirty="0" smtClean="0">
                <a:sym typeface="Symbol"/>
              </a:rPr>
              <a:t> maximal </a:t>
            </a:r>
            <a:r>
              <a:rPr lang="de-DE" sz="2400" baseline="-25000" dirty="0" smtClean="0">
                <a:sym typeface="Symbol"/>
              </a:rPr>
              <a:t>23</a:t>
            </a:r>
            <a:r>
              <a:rPr lang="de-DE" sz="2400" dirty="0" smtClean="0">
                <a:sym typeface="Symbol"/>
              </a:rPr>
              <a:t> (45</a:t>
            </a:r>
            <a:r>
              <a:rPr lang="de-DE" sz="2400" baseline="30000" dirty="0" smtClean="0">
                <a:sym typeface="Symbol"/>
              </a:rPr>
              <a:t>o</a:t>
            </a:r>
            <a:r>
              <a:rPr lang="de-DE" sz="2400" dirty="0" smtClean="0">
                <a:sym typeface="Symbol"/>
              </a:rPr>
              <a:t>) </a:t>
            </a:r>
            <a:r>
              <a:rPr lang="de-DE" sz="2400" dirty="0" err="1" smtClean="0">
                <a:sym typeface="Symbol"/>
              </a:rPr>
              <a:t>theoretically</a:t>
            </a:r>
            <a:r>
              <a:rPr lang="de-DE" sz="2400" dirty="0" smtClean="0">
                <a:sym typeface="Symbol"/>
              </a:rPr>
              <a:t> </a:t>
            </a:r>
            <a:r>
              <a:rPr lang="de-DE" sz="2400" dirty="0" err="1" smtClean="0">
                <a:sym typeface="Symbol"/>
              </a:rPr>
              <a:t>hard</a:t>
            </a:r>
            <a:endParaRPr lang="de-DE" sz="2400" dirty="0" smtClean="0">
              <a:sym typeface="Symbol"/>
            </a:endParaRPr>
          </a:p>
          <a:p>
            <a:pPr marL="0" indent="0">
              <a:buNone/>
            </a:pPr>
            <a:endParaRPr lang="de-DE" sz="2400" baseline="-250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92493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err="1" smtClean="0"/>
              <a:t>Opera‘s</a:t>
            </a:r>
            <a:r>
              <a:rPr lang="de-DE" dirty="0" smtClean="0"/>
              <a:t> </a:t>
            </a:r>
            <a:r>
              <a:rPr lang="de-DE" dirty="0" err="1" smtClean="0"/>
              <a:t>nutau</a:t>
            </a:r>
            <a:r>
              <a:rPr lang="de-DE" dirty="0" smtClean="0"/>
              <a:t> </a:t>
            </a:r>
            <a:r>
              <a:rPr lang="de-DE" dirty="0" err="1" smtClean="0"/>
              <a:t>candidate</a:t>
            </a:r>
            <a:endParaRPr lang="de-DE" dirty="0" smtClean="0"/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9"/>
          <a:stretch>
            <a:fillRect/>
          </a:stretch>
        </p:blipFill>
        <p:spPr bwMode="auto">
          <a:xfrm>
            <a:off x="468313" y="2205038"/>
            <a:ext cx="341947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133600"/>
            <a:ext cx="38893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1023938" y="1431925"/>
            <a:ext cx="258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nu tau candidate opera </a:t>
            </a: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681663"/>
            <a:ext cx="504031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27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9" name="Text Box 3"/>
          <p:cNvSpPr txBox="1">
            <a:spLocks noChangeArrowheads="1"/>
          </p:cNvSpPr>
          <p:nvPr/>
        </p:nvSpPr>
        <p:spPr bwMode="auto">
          <a:xfrm>
            <a:off x="307899" y="332147"/>
            <a:ext cx="8497887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155" tIns="40078" rIns="80155" bIns="40078" anchor="ctr"/>
          <a:lstStyle/>
          <a:p>
            <a:pPr defTabSz="393700">
              <a:buClr>
                <a:srgbClr val="000000"/>
              </a:buClr>
              <a:buSzPct val="100000"/>
              <a:buFont typeface="Times New Roman" charset="0"/>
              <a:buNone/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/>
            </a:pPr>
            <a:r>
              <a:rPr kumimoji="0" lang="en-US" sz="4000" dirty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Search for p</a:t>
            </a:r>
            <a:r>
              <a:rPr kumimoji="0" lang="en-US" sz="40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4000" dirty="0">
                <a:solidFill>
                  <a:srgbClr val="00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</a:t>
            </a:r>
            <a:r>
              <a:rPr kumimoji="0" lang="en-US" sz="40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4000" dirty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kumimoji="0" lang="en-US" sz="4000" baseline="330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+</a:t>
            </a:r>
            <a:r>
              <a:rPr kumimoji="0" lang="en-US" sz="40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4000" dirty="0">
                <a:solidFill>
                  <a:srgbClr val="000000"/>
                </a:solidFill>
                <a:latin typeface="+mj-lt"/>
                <a:ea typeface="ＭＳ Ｐゴシック" charset="-128"/>
                <a:cs typeface="ＭＳ Ｐゴシック" charset="-128"/>
              </a:rPr>
              <a:t>+</a:t>
            </a:r>
            <a:r>
              <a:rPr kumimoji="0" lang="en-US" sz="40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4000" dirty="0">
                <a:solidFill>
                  <a:srgbClr val="00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p</a:t>
            </a:r>
            <a:r>
              <a:rPr kumimoji="0" lang="en-US" sz="4000" baseline="330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0</a:t>
            </a:r>
            <a:r>
              <a:rPr kumimoji="0" lang="en-US" sz="40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40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 </a:t>
            </a:r>
            <a:r>
              <a:rPr kumimoji="0" lang="en-US" sz="4000" dirty="0">
                <a:latin typeface="+mj-lt"/>
                <a:ea typeface="ＭＳ Ｐゴシック" charset="-128"/>
                <a:cs typeface="ＭＳ Ｐゴシック" charset="-128"/>
              </a:rPr>
              <a:t>SK-I+II+III+IV</a:t>
            </a:r>
          </a:p>
        </p:txBody>
      </p:sp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 b="6160"/>
          <a:stretch>
            <a:fillRect/>
          </a:stretch>
        </p:blipFill>
        <p:spPr bwMode="auto">
          <a:xfrm>
            <a:off x="338138" y="1518971"/>
            <a:ext cx="3213050" cy="291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54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 b="6160"/>
          <a:stretch>
            <a:fillRect/>
          </a:stretch>
        </p:blipFill>
        <p:spPr bwMode="auto">
          <a:xfrm>
            <a:off x="3948501" y="1480151"/>
            <a:ext cx="3300435" cy="299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44" name="Text Box 7"/>
          <p:cNvSpPr txBox="1">
            <a:spLocks noChangeArrowheads="1"/>
          </p:cNvSpPr>
          <p:nvPr/>
        </p:nvSpPr>
        <p:spPr bwMode="auto">
          <a:xfrm>
            <a:off x="5084317" y="5112060"/>
            <a:ext cx="3880171" cy="417512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lIns="78893" tIns="39447" rIns="78893" bIns="39447"/>
          <a:lstStyle>
            <a:lvl1pPr defTabSz="393700"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393700"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dirty="0" smtClean="0">
                <a:latin typeface="+mj-lt"/>
                <a:sym typeface="Symbol"/>
              </a:rPr>
              <a:t></a:t>
            </a:r>
            <a:r>
              <a:rPr kumimoji="0" lang="en-US" baseline="-25000" dirty="0" smtClean="0">
                <a:latin typeface="+mj-lt"/>
                <a:sym typeface="Symbol"/>
              </a:rPr>
              <a:t>proton</a:t>
            </a:r>
            <a:r>
              <a:rPr kumimoji="0" lang="en-US" dirty="0" smtClean="0">
                <a:latin typeface="+mj-lt"/>
              </a:rPr>
              <a:t> </a:t>
            </a:r>
            <a:r>
              <a:rPr kumimoji="0" lang="en-US" dirty="0">
                <a:latin typeface="+mj-lt"/>
              </a:rPr>
              <a:t>/ B  &gt;  1.21 x10</a:t>
            </a:r>
            <a:r>
              <a:rPr kumimoji="0" lang="en-US" baseline="33000" dirty="0">
                <a:latin typeface="+mj-lt"/>
              </a:rPr>
              <a:t>34  </a:t>
            </a:r>
            <a:r>
              <a:rPr kumimoji="0" lang="en-US" dirty="0" err="1">
                <a:latin typeface="+mj-lt"/>
              </a:rPr>
              <a:t>yr</a:t>
            </a:r>
            <a:r>
              <a:rPr kumimoji="0" lang="en-US" dirty="0">
                <a:latin typeface="+mj-lt"/>
              </a:rPr>
              <a:t> </a:t>
            </a:r>
          </a:p>
        </p:txBody>
      </p:sp>
      <p:sp>
        <p:nvSpPr>
          <p:cNvPr id="65547" name="Text Box 10"/>
          <p:cNvSpPr txBox="1">
            <a:spLocks noChangeArrowheads="1"/>
          </p:cNvSpPr>
          <p:nvPr/>
        </p:nvSpPr>
        <p:spPr bwMode="auto">
          <a:xfrm>
            <a:off x="308974" y="5102482"/>
            <a:ext cx="4623066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893" tIns="58002" rIns="78893" bIns="39447"/>
          <a:lstStyle>
            <a:lvl1pPr defTabSz="393700"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393700"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dirty="0" smtClean="0">
                <a:latin typeface="+mj-lt"/>
              </a:rPr>
              <a:t>SK-I-IV combined (205.7 </a:t>
            </a:r>
            <a:r>
              <a:rPr kumimoji="0" lang="en-US" dirty="0" err="1" smtClean="0">
                <a:latin typeface="+mj-lt"/>
              </a:rPr>
              <a:t>kton</a:t>
            </a:r>
            <a:r>
              <a:rPr kumimoji="0" lang="en-US" dirty="0" smtClean="0">
                <a:latin typeface="+mj-lt"/>
              </a:rPr>
              <a:t>/year):  </a:t>
            </a:r>
            <a:endParaRPr kumimoji="0" lang="en-US" dirty="0">
              <a:latin typeface="+mj-lt"/>
            </a:endParaRPr>
          </a:p>
        </p:txBody>
      </p:sp>
      <p:sp>
        <p:nvSpPr>
          <p:cNvPr id="65548" name="Line 11"/>
          <p:cNvSpPr>
            <a:spLocks noChangeShapeType="1"/>
          </p:cNvSpPr>
          <p:nvPr/>
        </p:nvSpPr>
        <p:spPr bwMode="auto">
          <a:xfrm flipV="1">
            <a:off x="5968239" y="3833857"/>
            <a:ext cx="573849" cy="757193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5549" name="Text Box 12"/>
          <p:cNvSpPr txBox="1">
            <a:spLocks noChangeArrowheads="1"/>
          </p:cNvSpPr>
          <p:nvPr/>
        </p:nvSpPr>
        <p:spPr bwMode="auto">
          <a:xfrm>
            <a:off x="4344255" y="4461105"/>
            <a:ext cx="192087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893" tIns="53363" rIns="78893" bIns="39447"/>
          <a:lstStyle>
            <a:lvl1pPr defTabSz="393700"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393700"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sz="2000" dirty="0" smtClean="0">
                <a:solidFill>
                  <a:srgbClr val="C5000B"/>
                </a:solidFill>
                <a:latin typeface="+mj-lt"/>
              </a:rPr>
              <a:t>no </a:t>
            </a:r>
            <a:r>
              <a:rPr kumimoji="0" lang="en-US" sz="2000" dirty="0">
                <a:solidFill>
                  <a:srgbClr val="C5000B"/>
                </a:solidFill>
                <a:latin typeface="+mj-lt"/>
              </a:rPr>
              <a:t>c</a:t>
            </a:r>
            <a:r>
              <a:rPr kumimoji="0" lang="en-US" sz="2000" dirty="0" smtClean="0">
                <a:solidFill>
                  <a:srgbClr val="C5000B"/>
                </a:solidFill>
                <a:latin typeface="+mj-lt"/>
              </a:rPr>
              <a:t>andidates</a:t>
            </a:r>
            <a:r>
              <a:rPr kumimoji="0" lang="en-US" sz="1600" b="1" dirty="0">
                <a:solidFill>
                  <a:srgbClr val="C5000B"/>
                </a:solidFill>
              </a:rPr>
              <a:t>!</a:t>
            </a:r>
          </a:p>
        </p:txBody>
      </p:sp>
      <p:sp>
        <p:nvSpPr>
          <p:cNvPr id="65550" name="Text Box 13"/>
          <p:cNvSpPr txBox="1">
            <a:spLocks noChangeArrowheads="1"/>
          </p:cNvSpPr>
          <p:nvPr/>
        </p:nvSpPr>
        <p:spPr bwMode="auto">
          <a:xfrm>
            <a:off x="1115615" y="1844824"/>
            <a:ext cx="2220679" cy="3206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78893" tIns="53363" rIns="78893" bIns="39447"/>
          <a:lstStyle>
            <a:lvl1pPr defTabSz="393700"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393700"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sz="1800" b="1" dirty="0">
                <a:solidFill>
                  <a:srgbClr val="0000FF"/>
                </a:solidFill>
                <a:latin typeface="+mj-lt"/>
              </a:rPr>
              <a:t>Signal MC</a:t>
            </a:r>
          </a:p>
        </p:txBody>
      </p:sp>
      <p:sp>
        <p:nvSpPr>
          <p:cNvPr id="65552" name="Text Box 15"/>
          <p:cNvSpPr txBox="1">
            <a:spLocks noChangeArrowheads="1"/>
          </p:cNvSpPr>
          <p:nvPr/>
        </p:nvSpPr>
        <p:spPr bwMode="auto">
          <a:xfrm>
            <a:off x="5647992" y="2998361"/>
            <a:ext cx="18542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893" tIns="53363" rIns="78893" bIns="39447"/>
          <a:lstStyle>
            <a:lvl1pPr defTabSz="393700"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393700"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sz="1800" b="1" dirty="0">
                <a:solidFill>
                  <a:srgbClr val="FF0000"/>
                </a:solidFill>
                <a:latin typeface="+mj-lt"/>
              </a:rPr>
              <a:t>Data</a:t>
            </a:r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7393296" y="979847"/>
            <a:ext cx="19748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893" tIns="53363" rIns="78893" bIns="39447"/>
          <a:lstStyle>
            <a:lvl1pPr defTabSz="393700"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393700"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sz="1800" dirty="0">
                <a:solidFill>
                  <a:srgbClr val="00AE00"/>
                </a:solidFill>
                <a:latin typeface="+mj-lt"/>
              </a:rPr>
              <a:t>Preliminary 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4673" y="6007183"/>
            <a:ext cx="74791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 dirty="0" err="1">
                <a:latin typeface="+mn-lt"/>
              </a:rPr>
              <a:t>s</a:t>
            </a:r>
            <a:r>
              <a:rPr lang="de-DE" sz="2400" dirty="0" err="1" smtClean="0">
                <a:latin typeface="+mn-lt"/>
              </a:rPr>
              <a:t>hould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reach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>
                <a:latin typeface="+mn-lt"/>
              </a:rPr>
              <a:t>2 x 10</a:t>
            </a:r>
            <a:r>
              <a:rPr lang="de-DE" sz="2400" baseline="30000" dirty="0">
                <a:latin typeface="+mn-lt"/>
              </a:rPr>
              <a:t>-34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by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smtClean="0">
                <a:latin typeface="+mn-lt"/>
              </a:rPr>
              <a:t>2017 … </a:t>
            </a:r>
            <a:r>
              <a:rPr lang="de-DE" sz="2400" dirty="0" err="1" smtClean="0">
                <a:latin typeface="+mn-lt"/>
              </a:rPr>
              <a:t>if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no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candidates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are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found</a:t>
            </a:r>
            <a:endParaRPr lang="de-D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43706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 b="3244"/>
          <a:stretch>
            <a:fillRect/>
          </a:stretch>
        </p:blipFill>
        <p:spPr bwMode="auto">
          <a:xfrm>
            <a:off x="276652" y="836340"/>
            <a:ext cx="5393860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372499" y="188640"/>
            <a:ext cx="8497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155" tIns="40078" rIns="80155" bIns="40078" anchor="ctr"/>
          <a:lstStyle>
            <a:lvl1pPr defTabSz="393700"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393700"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  <a:tab pos="3173413" algn="l"/>
                <a:tab pos="3808413" algn="l"/>
                <a:tab pos="4441825" algn="l"/>
                <a:tab pos="5075238" algn="l"/>
                <a:tab pos="5711825" algn="l"/>
                <a:tab pos="6346825" algn="l"/>
                <a:tab pos="6981825" algn="l"/>
                <a:tab pos="7613650" algn="l"/>
                <a:tab pos="8248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kumimoji="0" lang="en-US" sz="4400" dirty="0">
                <a:solidFill>
                  <a:srgbClr val="000000"/>
                </a:solidFill>
                <a:latin typeface="+mj-lt"/>
              </a:rPr>
              <a:t>Nucleon </a:t>
            </a:r>
            <a:r>
              <a:rPr kumimoji="0" lang="en-US" sz="4400" dirty="0" smtClean="0">
                <a:solidFill>
                  <a:srgbClr val="000000"/>
                </a:solidFill>
                <a:latin typeface="+mj-lt"/>
              </a:rPr>
              <a:t>decay </a:t>
            </a:r>
            <a:r>
              <a:rPr kumimoji="0" lang="en-US" sz="4400" dirty="0">
                <a:solidFill>
                  <a:srgbClr val="000000"/>
                </a:solidFill>
                <a:latin typeface="+mj-lt"/>
              </a:rPr>
              <a:t>l</a:t>
            </a:r>
            <a:r>
              <a:rPr kumimoji="0" lang="en-US" sz="4400" dirty="0" smtClean="0">
                <a:solidFill>
                  <a:srgbClr val="000000"/>
                </a:solidFill>
                <a:latin typeface="+mj-lt"/>
              </a:rPr>
              <a:t>imits, status </a:t>
            </a:r>
            <a:r>
              <a:rPr kumimoji="0" lang="en-US" sz="4400" dirty="0">
                <a:solidFill>
                  <a:srgbClr val="000000"/>
                </a:solidFill>
                <a:latin typeface="+mj-lt"/>
              </a:rPr>
              <a:t>2010  </a:t>
            </a:r>
          </a:p>
        </p:txBody>
      </p:sp>
      <p:sp>
        <p:nvSpPr>
          <p:cNvPr id="63493" name="Text Box 9"/>
          <p:cNvSpPr txBox="1">
            <a:spLocks noChangeArrowheads="1"/>
          </p:cNvSpPr>
          <p:nvPr/>
        </p:nvSpPr>
        <p:spPr bwMode="auto">
          <a:xfrm>
            <a:off x="5826919" y="1282493"/>
            <a:ext cx="2949575" cy="75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893" tIns="41025" rIns="78893" bIns="41025"/>
          <a:lstStyle>
            <a:lvl1pPr marL="298450" indent="-298450" defTabSz="393700" eaLnBrk="0" hangingPunct="0"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393700" eaLnBrk="0" hangingPunct="0"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spcBef>
                <a:spcPts val="400"/>
              </a:spcBef>
              <a:buClr>
                <a:srgbClr val="FF9900"/>
              </a:buClr>
              <a:buSzPct val="130000"/>
            </a:pPr>
            <a:r>
              <a:rPr kumimoji="0" lang="pl-PL" sz="2000" dirty="0">
                <a:solidFill>
                  <a:srgbClr val="000000"/>
                </a:solidFill>
                <a:latin typeface="+mj-lt"/>
              </a:rPr>
              <a:t>Proton is  stable in the standard </a:t>
            </a:r>
            <a:r>
              <a:rPr kumimoji="0" lang="pl-PL" sz="2000" dirty="0" smtClean="0">
                <a:solidFill>
                  <a:srgbClr val="000000"/>
                </a:solidFill>
                <a:latin typeface="+mj-lt"/>
              </a:rPr>
              <a:t>model</a:t>
            </a:r>
            <a:r>
              <a:rPr kumimoji="0" lang="de-DE" sz="2000" dirty="0" smtClean="0">
                <a:solidFill>
                  <a:srgbClr val="000000"/>
                </a:solidFill>
                <a:latin typeface="+mj-lt"/>
              </a:rPr>
              <a:t> …</a:t>
            </a:r>
            <a:r>
              <a:rPr kumimoji="0" lang="pl-PL" sz="2000" dirty="0" smtClean="0">
                <a:solidFill>
                  <a:srgbClr val="000000"/>
                </a:solidFill>
                <a:latin typeface="+mj-lt"/>
              </a:rPr>
              <a:t> </a:t>
            </a:r>
            <a:endParaRPr kumimoji="0" lang="pl-PL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3494" name="Text Box 10"/>
          <p:cNvSpPr txBox="1">
            <a:spLocks noChangeArrowheads="1"/>
          </p:cNvSpPr>
          <p:nvPr/>
        </p:nvSpPr>
        <p:spPr bwMode="auto">
          <a:xfrm>
            <a:off x="5826919" y="2204864"/>
            <a:ext cx="3071812" cy="125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893" tIns="41025" rIns="78893" bIns="41025"/>
          <a:lstStyle>
            <a:lvl1pPr marL="298450" indent="-298450" defTabSz="393700" eaLnBrk="0" hangingPunct="0"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393700" eaLnBrk="0" hangingPunct="0"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1825" algn="l"/>
                <a:tab pos="2538413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spcBef>
                <a:spcPts val="400"/>
              </a:spcBef>
              <a:buClr>
                <a:srgbClr val="FF9900"/>
              </a:buClr>
              <a:buSzPct val="130000"/>
            </a:pPr>
            <a:r>
              <a:rPr kumimoji="0" lang="pl-PL" sz="2000" dirty="0" smtClean="0">
                <a:solidFill>
                  <a:srgbClr val="000000"/>
                </a:solidFill>
                <a:latin typeface="+mj-lt"/>
              </a:rPr>
              <a:t>GUT</a:t>
            </a:r>
            <a:r>
              <a:rPr kumimoji="0" lang="de-DE" sz="2000" dirty="0" smtClean="0">
                <a:solidFill>
                  <a:srgbClr val="000000"/>
                </a:solidFill>
                <a:latin typeface="+mj-lt"/>
              </a:rPr>
              <a:t>. SUSY </a:t>
            </a:r>
            <a:r>
              <a:rPr kumimoji="0" lang="de-DE" sz="2000" dirty="0" err="1" smtClean="0">
                <a:solidFill>
                  <a:srgbClr val="000000"/>
                </a:solidFill>
                <a:latin typeface="+mj-lt"/>
              </a:rPr>
              <a:t>models</a:t>
            </a:r>
            <a:r>
              <a:rPr kumimoji="0" lang="de-DE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kumimoji="0" lang="pl-PL" sz="2000" dirty="0" smtClean="0">
                <a:solidFill>
                  <a:srgbClr val="000000"/>
                </a:solidFill>
                <a:latin typeface="+mj-lt"/>
              </a:rPr>
              <a:t>allow p </a:t>
            </a:r>
            <a:r>
              <a:rPr kumimoji="0" lang="pl-PL" sz="2000" dirty="0">
                <a:solidFill>
                  <a:srgbClr val="000000"/>
                </a:solidFill>
                <a:latin typeface="+mj-lt"/>
              </a:rPr>
              <a:t>decay, but predict </a:t>
            </a:r>
            <a:r>
              <a:rPr kumimoji="0" lang="pl-PL" sz="2000" dirty="0" smtClean="0">
                <a:solidFill>
                  <a:srgbClr val="000000"/>
                </a:solidFill>
                <a:latin typeface="+mj-lt"/>
              </a:rPr>
              <a:t>different </a:t>
            </a:r>
            <a:r>
              <a:rPr kumimoji="0" lang="pl-PL" sz="2000" dirty="0">
                <a:solidFill>
                  <a:srgbClr val="000000"/>
                </a:solidFill>
                <a:latin typeface="+mj-lt"/>
              </a:rPr>
              <a:t>channels </a:t>
            </a:r>
            <a:r>
              <a:rPr kumimoji="0" lang="pl-PL" sz="2000" dirty="0" smtClean="0">
                <a:solidFill>
                  <a:srgbClr val="000000"/>
                </a:solidFill>
                <a:latin typeface="+mj-lt"/>
              </a:rPr>
              <a:t>and </a:t>
            </a:r>
            <a:r>
              <a:rPr kumimoji="0" lang="pl-PL" sz="2000" dirty="0">
                <a:solidFill>
                  <a:srgbClr val="000000"/>
                </a:solidFill>
                <a:latin typeface="+mj-lt"/>
              </a:rPr>
              <a:t>lifetimes</a:t>
            </a:r>
            <a:r>
              <a:rPr kumimoji="0" lang="pl-PL" sz="2000" dirty="0" smtClean="0">
                <a:solidFill>
                  <a:srgbClr val="000000"/>
                </a:solidFill>
              </a:rPr>
              <a:t>!</a:t>
            </a:r>
            <a:endParaRPr kumimoji="0" lang="pl-PL" sz="2000" dirty="0">
              <a:solidFill>
                <a:srgbClr val="000000"/>
              </a:solidFill>
            </a:endParaRPr>
          </a:p>
        </p:txBody>
      </p:sp>
      <p:sp>
        <p:nvSpPr>
          <p:cNvPr id="6349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4235" y="6558067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/>
            <a:fld id="{EEF509AD-5EED-4851-81DD-86B40065CEA6}" type="slidenum">
              <a:rPr kumimoji="0" lang="en-US" sz="1200">
                <a:solidFill>
                  <a:srgbClr val="000000"/>
                </a:solidFill>
                <a:latin typeface="Times New Roman" pitchFamily="18" charset="0"/>
              </a:rPr>
              <a:pPr eaLnBrk="1"/>
              <a:t>46</a:t>
            </a:fld>
            <a:endParaRPr kumimoji="0"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91381" y="6124767"/>
            <a:ext cx="79396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limited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  <a:r>
              <a:rPr lang="de-DE" sz="2000" dirty="0" err="1" smtClean="0"/>
              <a:t>number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protons</a:t>
            </a:r>
            <a:r>
              <a:rPr lang="de-DE" sz="2000" dirty="0" smtClean="0"/>
              <a:t> (SK: </a:t>
            </a:r>
            <a:r>
              <a:rPr lang="en-US" sz="2000" dirty="0" smtClean="0">
                <a:solidFill>
                  <a:srgbClr val="0000FF"/>
                </a:solidFill>
              </a:rPr>
              <a:t>7.5 </a:t>
            </a:r>
            <a:r>
              <a:rPr lang="en-US" sz="2000" dirty="0">
                <a:solidFill>
                  <a:srgbClr val="0000FF"/>
                </a:solidFill>
              </a:rPr>
              <a:t>x </a:t>
            </a:r>
            <a:r>
              <a:rPr lang="en-US" sz="2000" dirty="0" smtClean="0">
                <a:solidFill>
                  <a:srgbClr val="0000FF"/>
                </a:solidFill>
              </a:rPr>
              <a:t>10</a:t>
            </a:r>
            <a:r>
              <a:rPr lang="en-US" sz="2000" baseline="33000" dirty="0" smtClean="0">
                <a:solidFill>
                  <a:srgbClr val="0000FF"/>
                </a:solidFill>
              </a:rPr>
              <a:t>33</a:t>
            </a:r>
            <a:r>
              <a:rPr lang="en-US" sz="2000" dirty="0"/>
              <a:t>)</a:t>
            </a:r>
            <a:r>
              <a:rPr lang="en-US" sz="2000" baseline="33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and neutrons</a:t>
            </a:r>
            <a:r>
              <a:rPr lang="en-US" sz="2000" dirty="0"/>
              <a:t> </a:t>
            </a:r>
            <a:r>
              <a:rPr lang="en-US" sz="2000" dirty="0" smtClean="0"/>
              <a:t>(SK: </a:t>
            </a:r>
            <a:r>
              <a:rPr lang="en-US" sz="2000" dirty="0" smtClean="0">
                <a:solidFill>
                  <a:srgbClr val="FF420E"/>
                </a:solidFill>
              </a:rPr>
              <a:t>6.0 </a:t>
            </a:r>
            <a:r>
              <a:rPr lang="en-US" sz="2000" dirty="0">
                <a:solidFill>
                  <a:srgbClr val="FF420E"/>
                </a:solidFill>
              </a:rPr>
              <a:t>x </a:t>
            </a:r>
            <a:r>
              <a:rPr lang="en-US" sz="2000" dirty="0" smtClean="0">
                <a:solidFill>
                  <a:srgbClr val="FF420E"/>
                </a:solidFill>
              </a:rPr>
              <a:t>10</a:t>
            </a:r>
            <a:r>
              <a:rPr lang="en-US" sz="2000" baseline="30000" dirty="0" smtClean="0">
                <a:solidFill>
                  <a:srgbClr val="FF420E"/>
                </a:solidFill>
              </a:rPr>
              <a:t>33</a:t>
            </a:r>
            <a:r>
              <a:rPr lang="en-US" sz="2000" dirty="0"/>
              <a:t>)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endParaRPr lang="en-US" sz="2000" dirty="0"/>
          </a:p>
          <a:p>
            <a:r>
              <a:rPr lang="en-US" sz="2000" dirty="0"/>
              <a:t>b</a:t>
            </a:r>
            <a:r>
              <a:rPr lang="en-US" sz="2000" dirty="0" smtClean="0"/>
              <a:t>ackground and time !!</a:t>
            </a:r>
            <a:endParaRPr lang="en-US" sz="2000" dirty="0"/>
          </a:p>
          <a:p>
            <a:r>
              <a:rPr lang="de-DE" sz="2000" dirty="0" smtClean="0"/>
              <a:t>  </a:t>
            </a:r>
            <a:endParaRPr lang="de-DE" sz="2000" dirty="0"/>
          </a:p>
        </p:txBody>
      </p:sp>
      <p:sp>
        <p:nvSpPr>
          <p:cNvPr id="3" name="Rechteck 2"/>
          <p:cNvSpPr/>
          <p:nvPr/>
        </p:nvSpPr>
        <p:spPr>
          <a:xfrm>
            <a:off x="6978135" y="3918765"/>
            <a:ext cx="1921849" cy="1728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 rot="16200000">
            <a:off x="5029281" y="4596013"/>
            <a:ext cx="198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Lifetime</a:t>
            </a:r>
            <a:r>
              <a:rPr lang="de-DE" dirty="0" smtClean="0"/>
              <a:t> </a:t>
            </a:r>
            <a:r>
              <a:rPr lang="de-DE" dirty="0" err="1" smtClean="0"/>
              <a:t>sensitivity</a:t>
            </a:r>
            <a:r>
              <a:rPr lang="de-DE" dirty="0" smtClean="0"/>
              <a:t>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651763" y="565622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2010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7578312" y="565622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2020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8450122" y="564695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2030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6255660" y="371703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3x10</a:t>
            </a:r>
            <a:r>
              <a:rPr lang="de-DE" baseline="30000" dirty="0" smtClean="0"/>
              <a:t>34</a:t>
            </a:r>
            <a:endParaRPr lang="de-DE" baseline="30000" dirty="0"/>
          </a:p>
        </p:txBody>
      </p:sp>
      <p:sp>
        <p:nvSpPr>
          <p:cNvPr id="15" name="Textfeld 14"/>
          <p:cNvSpPr txBox="1"/>
          <p:nvPr/>
        </p:nvSpPr>
        <p:spPr>
          <a:xfrm>
            <a:off x="6215666" y="459601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</a:t>
            </a:r>
            <a:r>
              <a:rPr lang="de-DE" dirty="0" smtClean="0"/>
              <a:t>x10</a:t>
            </a:r>
            <a:r>
              <a:rPr lang="de-DE" baseline="30000" dirty="0" smtClean="0"/>
              <a:t>34</a:t>
            </a:r>
            <a:endParaRPr lang="de-DE" baseline="30000" dirty="0"/>
          </a:p>
        </p:txBody>
      </p:sp>
      <p:sp>
        <p:nvSpPr>
          <p:cNvPr id="6" name="Textfeld 5"/>
          <p:cNvSpPr txBox="1"/>
          <p:nvPr/>
        </p:nvSpPr>
        <p:spPr>
          <a:xfrm>
            <a:off x="7122097" y="4046944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p→e</a:t>
            </a:r>
            <a:r>
              <a:rPr lang="de-DE" baseline="30000" dirty="0"/>
              <a:t>+</a:t>
            </a:r>
            <a:r>
              <a:rPr lang="de-DE" dirty="0">
                <a:sym typeface="Symbol"/>
              </a:rPr>
              <a:t></a:t>
            </a:r>
            <a:r>
              <a:rPr lang="de-DE" baseline="30000" dirty="0">
                <a:sym typeface="Symbol"/>
              </a:rPr>
              <a:t>0</a:t>
            </a:r>
            <a:endParaRPr lang="de-DE" baseline="30000" dirty="0"/>
          </a:p>
        </p:txBody>
      </p:sp>
      <p:sp>
        <p:nvSpPr>
          <p:cNvPr id="17" name="Textfeld 16"/>
          <p:cNvSpPr txBox="1"/>
          <p:nvPr/>
        </p:nvSpPr>
        <p:spPr>
          <a:xfrm>
            <a:off x="6185929" y="543593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1x10</a:t>
            </a:r>
            <a:r>
              <a:rPr lang="de-DE" baseline="30000" dirty="0" smtClean="0"/>
              <a:t>34</a:t>
            </a:r>
            <a:endParaRPr lang="de-DE" baseline="30000" dirty="0"/>
          </a:p>
        </p:txBody>
      </p:sp>
      <p:cxnSp>
        <p:nvCxnSpPr>
          <p:cNvPr id="8" name="Gerade Verbindung 7"/>
          <p:cNvCxnSpPr/>
          <p:nvPr/>
        </p:nvCxnSpPr>
        <p:spPr>
          <a:xfrm flipV="1">
            <a:off x="6978134" y="3918765"/>
            <a:ext cx="1892252" cy="15171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3859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1177925"/>
            <a:ext cx="6958013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898525" y="2819400"/>
            <a:ext cx="2903538" cy="879475"/>
          </a:xfrm>
          <a:prstGeom prst="rect">
            <a:avLst/>
          </a:prstGeom>
          <a:noFill/>
          <a:ln w="25560">
            <a:solidFill>
              <a:srgbClr val="002D99"/>
            </a:solidFill>
            <a:miter lim="800000"/>
            <a:headEnd/>
            <a:tailEnd/>
          </a:ln>
          <a:effectLst>
            <a:outerShdw blurRad="63500" dist="25456" dir="2700000" algn="ctr" rotWithShape="0">
              <a:srgbClr val="000000">
                <a:alpha val="75014"/>
              </a:srgbClr>
            </a:outerShdw>
          </a:effectLst>
        </p:spPr>
        <p:txBody>
          <a:bodyPr wrap="none" lIns="80155" tIns="40078" rIns="80155" bIns="40078" anchor="ctr"/>
          <a:lstStyle/>
          <a:p>
            <a:pPr defTabSz="393821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kumimoji="0" lang="en-US" sz="1600" dirty="0">
              <a:solidFill>
                <a:srgbClr val="000000"/>
              </a:solidFill>
              <a:latin typeface="Arial" pitchFamily="-112" charset="0"/>
              <a:ea typeface="VL ゴシック"/>
            </a:endParaRPr>
          </a:p>
        </p:txBody>
      </p:sp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6259033" y="954088"/>
            <a:ext cx="26082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393700" hangingPunct="0">
              <a:buClr>
                <a:srgbClr val="000000"/>
              </a:buClr>
              <a:buSzPct val="100000"/>
              <a:tabLst>
                <a:tab pos="633413" algn="l"/>
                <a:tab pos="1268413" algn="l"/>
                <a:tab pos="1903413" algn="l"/>
                <a:tab pos="2536825" algn="l"/>
              </a:tabLst>
            </a:pPr>
            <a:r>
              <a:rPr kumimoji="0" lang="en-US" sz="1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Phys</a:t>
            </a:r>
            <a:r>
              <a:rPr kumimoji="0" lang="en-US" sz="1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Lett</a:t>
            </a:r>
            <a:r>
              <a:rPr kumimoji="0" lang="en-US" sz="1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B587:105-116 (2004)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38138" y="295275"/>
            <a:ext cx="8497887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0155" tIns="40078" rIns="80155" bIns="40078" anchor="ctr"/>
          <a:lstStyle/>
          <a:p>
            <a:pPr defTabSz="393821">
              <a:buClr>
                <a:srgbClr val="000000"/>
              </a:buClr>
              <a:buSzPct val="100000"/>
              <a:tabLst>
                <a:tab pos="634564" algn="l"/>
                <a:tab pos="1269129" algn="l"/>
                <a:tab pos="1903694" algn="l"/>
                <a:tab pos="2538260" algn="l"/>
                <a:tab pos="3172824" algn="l"/>
                <a:tab pos="3807388" algn="l"/>
                <a:tab pos="4441953" algn="l"/>
                <a:tab pos="5076517" algn="l"/>
                <a:tab pos="5711082" algn="l"/>
                <a:tab pos="6345647" algn="l"/>
                <a:tab pos="6980211" algn="l"/>
                <a:tab pos="7614776" algn="l"/>
                <a:tab pos="8249341" algn="l"/>
              </a:tabLst>
              <a:defRPr/>
            </a:pPr>
            <a:r>
              <a:rPr kumimoji="0" lang="en-US" sz="4000" dirty="0">
                <a:solidFill>
                  <a:srgbClr val="000000"/>
                </a:solidFill>
                <a:latin typeface="+mj-lt"/>
                <a:ea typeface="VL ゴシック" charset="0"/>
              </a:rPr>
              <a:t>Comparison with an SO(10) Model</a:t>
            </a:r>
          </a:p>
        </p:txBody>
      </p:sp>
      <p:sp>
        <p:nvSpPr>
          <p:cNvPr id="71686" name="Text Box 5"/>
          <p:cNvSpPr txBox="1">
            <a:spLocks noChangeArrowheads="1"/>
          </p:cNvSpPr>
          <p:nvPr/>
        </p:nvSpPr>
        <p:spPr bwMode="auto">
          <a:xfrm>
            <a:off x="585788" y="5861050"/>
            <a:ext cx="7624762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893" tIns="41025" rIns="78893" bIns="41025"/>
          <a:lstStyle>
            <a:lvl1pPr marL="298450" indent="-298450" defTabSz="393700" eaLnBrk="0" hangingPunct="0">
              <a:tabLst>
                <a:tab pos="633413" algn="l"/>
                <a:tab pos="1268413" algn="l"/>
                <a:tab pos="1903413" algn="l"/>
                <a:tab pos="2536825" algn="l"/>
                <a:tab pos="3171825" algn="l"/>
                <a:tab pos="3806825" algn="l"/>
                <a:tab pos="4441825" algn="l"/>
                <a:tab pos="5075238" algn="l"/>
                <a:tab pos="5710238" algn="l"/>
                <a:tab pos="6345238" algn="l"/>
                <a:tab pos="6978650" algn="l"/>
                <a:tab pos="7613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defTabSz="393700" eaLnBrk="0" hangingPunct="0">
              <a:tabLst>
                <a:tab pos="633413" algn="l"/>
                <a:tab pos="1268413" algn="l"/>
                <a:tab pos="1903413" algn="l"/>
                <a:tab pos="2536825" algn="l"/>
                <a:tab pos="3171825" algn="l"/>
                <a:tab pos="3806825" algn="l"/>
                <a:tab pos="4441825" algn="l"/>
                <a:tab pos="5075238" algn="l"/>
                <a:tab pos="5710238" algn="l"/>
                <a:tab pos="6345238" algn="l"/>
                <a:tab pos="6978650" algn="l"/>
                <a:tab pos="7613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633413" algn="l"/>
                <a:tab pos="1268413" algn="l"/>
                <a:tab pos="1903413" algn="l"/>
                <a:tab pos="2536825" algn="l"/>
                <a:tab pos="3171825" algn="l"/>
                <a:tab pos="3806825" algn="l"/>
                <a:tab pos="4441825" algn="l"/>
                <a:tab pos="5075238" algn="l"/>
                <a:tab pos="5710238" algn="l"/>
                <a:tab pos="6345238" algn="l"/>
                <a:tab pos="6978650" algn="l"/>
                <a:tab pos="7613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633413" algn="l"/>
                <a:tab pos="1268413" algn="l"/>
                <a:tab pos="1903413" algn="l"/>
                <a:tab pos="2536825" algn="l"/>
                <a:tab pos="3171825" algn="l"/>
                <a:tab pos="3806825" algn="l"/>
                <a:tab pos="4441825" algn="l"/>
                <a:tab pos="5075238" algn="l"/>
                <a:tab pos="5710238" algn="l"/>
                <a:tab pos="6345238" algn="l"/>
                <a:tab pos="6978650" algn="l"/>
                <a:tab pos="7613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633413" algn="l"/>
                <a:tab pos="1268413" algn="l"/>
                <a:tab pos="1903413" algn="l"/>
                <a:tab pos="2536825" algn="l"/>
                <a:tab pos="3171825" algn="l"/>
                <a:tab pos="3806825" algn="l"/>
                <a:tab pos="4441825" algn="l"/>
                <a:tab pos="5075238" algn="l"/>
                <a:tab pos="5710238" algn="l"/>
                <a:tab pos="6345238" algn="l"/>
                <a:tab pos="6978650" algn="l"/>
                <a:tab pos="7613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6825" algn="l"/>
                <a:tab pos="3171825" algn="l"/>
                <a:tab pos="3806825" algn="l"/>
                <a:tab pos="4441825" algn="l"/>
                <a:tab pos="5075238" algn="l"/>
                <a:tab pos="5710238" algn="l"/>
                <a:tab pos="6345238" algn="l"/>
                <a:tab pos="6978650" algn="l"/>
                <a:tab pos="7613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6825" algn="l"/>
                <a:tab pos="3171825" algn="l"/>
                <a:tab pos="3806825" algn="l"/>
                <a:tab pos="4441825" algn="l"/>
                <a:tab pos="5075238" algn="l"/>
                <a:tab pos="5710238" algn="l"/>
                <a:tab pos="6345238" algn="l"/>
                <a:tab pos="6978650" algn="l"/>
                <a:tab pos="7613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6825" algn="l"/>
                <a:tab pos="3171825" algn="l"/>
                <a:tab pos="3806825" algn="l"/>
                <a:tab pos="4441825" algn="l"/>
                <a:tab pos="5075238" algn="l"/>
                <a:tab pos="5710238" algn="l"/>
                <a:tab pos="6345238" algn="l"/>
                <a:tab pos="6978650" algn="l"/>
                <a:tab pos="7613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6825" algn="l"/>
                <a:tab pos="3171825" algn="l"/>
                <a:tab pos="3806825" algn="l"/>
                <a:tab pos="4441825" algn="l"/>
                <a:tab pos="5075238" algn="l"/>
                <a:tab pos="5710238" algn="l"/>
                <a:tab pos="6345238" algn="l"/>
                <a:tab pos="6978650" algn="l"/>
                <a:tab pos="7613650" algn="l"/>
              </a:tabLs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spcBef>
                <a:spcPts val="400"/>
              </a:spcBef>
              <a:buClr>
                <a:srgbClr val="FF9900"/>
              </a:buClr>
              <a:buSzPct val="130000"/>
            </a:pPr>
            <a:r>
              <a:rPr kumimoji="0" lang="pl-PL" sz="1900" dirty="0">
                <a:solidFill>
                  <a:srgbClr val="000000"/>
                </a:solidFill>
              </a:rPr>
              <a:t>Super-K data are providing strong constraints to these </a:t>
            </a:r>
            <a:r>
              <a:rPr kumimoji="0" lang="pl-PL" sz="1900" dirty="0" smtClean="0">
                <a:solidFill>
                  <a:srgbClr val="000000"/>
                </a:solidFill>
              </a:rPr>
              <a:t>models</a:t>
            </a:r>
            <a:r>
              <a:rPr kumimoji="0" lang="de-DE" sz="1900" dirty="0" smtClean="0">
                <a:solidFill>
                  <a:srgbClr val="000000"/>
                </a:solidFill>
              </a:rPr>
              <a:t>  …</a:t>
            </a:r>
          </a:p>
          <a:p>
            <a:pPr marL="0" indent="0" eaLnBrk="1" hangingPunct="1">
              <a:spcBef>
                <a:spcPts val="400"/>
              </a:spcBef>
              <a:buClr>
                <a:srgbClr val="FF9900"/>
              </a:buClr>
              <a:buSzPct val="130000"/>
            </a:pPr>
            <a:r>
              <a:rPr kumimoji="0" lang="de-DE" sz="1900" dirty="0" smtClean="0">
                <a:solidFill>
                  <a:srgbClr val="000000"/>
                </a:solidFill>
              </a:rPr>
              <a:t>But </a:t>
            </a:r>
            <a:r>
              <a:rPr kumimoji="0" lang="de-DE" sz="1900" dirty="0" err="1" smtClean="0">
                <a:solidFill>
                  <a:srgbClr val="000000"/>
                </a:solidFill>
              </a:rPr>
              <a:t>need</a:t>
            </a:r>
            <a:r>
              <a:rPr kumimoji="0" lang="de-DE" sz="1900" dirty="0" smtClean="0">
                <a:solidFill>
                  <a:srgbClr val="000000"/>
                </a:solidFill>
              </a:rPr>
              <a:t> </a:t>
            </a:r>
            <a:r>
              <a:rPr kumimoji="0" lang="de-DE" sz="1900" dirty="0" err="1" smtClean="0">
                <a:solidFill>
                  <a:srgbClr val="000000"/>
                </a:solidFill>
              </a:rPr>
              <a:t>sensitivity</a:t>
            </a:r>
            <a:r>
              <a:rPr kumimoji="0" lang="de-DE" sz="1900" dirty="0" smtClean="0">
                <a:solidFill>
                  <a:srgbClr val="000000"/>
                </a:solidFill>
              </a:rPr>
              <a:t> ~ 1036 </a:t>
            </a:r>
            <a:r>
              <a:rPr kumimoji="0" lang="de-DE" sz="1900" dirty="0" err="1" smtClean="0">
                <a:solidFill>
                  <a:srgbClr val="000000"/>
                </a:solidFill>
              </a:rPr>
              <a:t>years</a:t>
            </a:r>
            <a:r>
              <a:rPr kumimoji="0" lang="de-DE" sz="1900" dirty="0" smtClean="0">
                <a:solidFill>
                  <a:srgbClr val="000000"/>
                </a:solidFill>
              </a:rPr>
              <a:t> </a:t>
            </a:r>
            <a:r>
              <a:rPr kumimoji="0" lang="de-DE" sz="1900" dirty="0" err="1" smtClean="0">
                <a:solidFill>
                  <a:srgbClr val="000000"/>
                </a:solidFill>
              </a:rPr>
              <a:t>to</a:t>
            </a:r>
            <a:r>
              <a:rPr kumimoji="0" lang="de-DE" sz="1900" dirty="0" smtClean="0">
                <a:solidFill>
                  <a:srgbClr val="000000"/>
                </a:solidFill>
              </a:rPr>
              <a:t> </a:t>
            </a:r>
            <a:r>
              <a:rPr kumimoji="0" lang="de-DE" sz="1900" dirty="0" err="1" smtClean="0">
                <a:solidFill>
                  <a:srgbClr val="000000"/>
                </a:solidFill>
              </a:rPr>
              <a:t>rule</a:t>
            </a:r>
            <a:r>
              <a:rPr kumimoji="0" lang="de-DE" sz="1900" dirty="0" smtClean="0">
                <a:solidFill>
                  <a:srgbClr val="000000"/>
                </a:solidFill>
              </a:rPr>
              <a:t> out minimal SUSY ???</a:t>
            </a:r>
            <a:r>
              <a:rPr kumimoji="0" lang="pl-PL" sz="1900" dirty="0" smtClean="0">
                <a:solidFill>
                  <a:srgbClr val="000000"/>
                </a:solidFill>
              </a:rPr>
              <a:t> </a:t>
            </a:r>
            <a:endParaRPr kumimoji="0" lang="pl-PL" sz="1900" dirty="0">
              <a:solidFill>
                <a:srgbClr val="000000"/>
              </a:solidFill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274997" y="3983818"/>
            <a:ext cx="705470" cy="0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9154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93800"/>
            <a:ext cx="7081837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hteck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de-DE" smtClean="0">
                <a:solidFill>
                  <a:schemeClr val="bg2"/>
                </a:solidFill>
              </a:rPr>
              <a:t>Expected significance</a:t>
            </a:r>
          </a:p>
        </p:txBody>
      </p:sp>
      <p:sp>
        <p:nvSpPr>
          <p:cNvPr id="12292" name="Textfeld 5"/>
          <p:cNvSpPr txBox="1">
            <a:spLocks noChangeArrowheads="1"/>
          </p:cNvSpPr>
          <p:nvPr/>
        </p:nvSpPr>
        <p:spPr bwMode="auto">
          <a:xfrm>
            <a:off x="468313" y="6237288"/>
            <a:ext cx="788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chemeClr val="accent2"/>
                </a:solidFill>
              </a:rPr>
              <a:t>depends on detection technique as well as model and neutrino properties …</a:t>
            </a:r>
          </a:p>
        </p:txBody>
      </p:sp>
      <p:sp>
        <p:nvSpPr>
          <p:cNvPr id="12293" name="Textfeld 6"/>
          <p:cNvSpPr txBox="1">
            <a:spLocks noChangeArrowheads="1"/>
          </p:cNvSpPr>
          <p:nvPr/>
        </p:nvSpPr>
        <p:spPr bwMode="auto">
          <a:xfrm>
            <a:off x="6884988" y="2060575"/>
            <a:ext cx="221138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Symbol" pitchFamily="18" charset="2"/>
              <a:buChar char="x"/>
              <a:defRPr/>
            </a:pPr>
            <a:r>
              <a:rPr lang="de-DE" dirty="0" smtClean="0"/>
              <a:t>&gt; 25 in </a:t>
            </a:r>
            <a:r>
              <a:rPr lang="de-DE" dirty="0" err="1" smtClean="0"/>
              <a:t>Galaxy</a:t>
            </a:r>
            <a:endParaRPr lang="de-DE" dirty="0" smtClean="0"/>
          </a:p>
          <a:p>
            <a:pPr eaLnBrk="1" hangingPunct="1">
              <a:defRPr/>
            </a:pPr>
            <a:endParaRPr lang="de-DE" dirty="0" smtClean="0"/>
          </a:p>
          <a:p>
            <a:pPr marL="285750" indent="-285750" eaLnBrk="1" hangingPunct="1">
              <a:buFont typeface="Symbol" pitchFamily="18" charset="2"/>
              <a:buChar char="x"/>
              <a:defRPr/>
            </a:pPr>
            <a:r>
              <a:rPr lang="de-DE" dirty="0" smtClean="0"/>
              <a:t>~ 3-10 in  </a:t>
            </a:r>
          </a:p>
          <a:p>
            <a:pPr eaLnBrk="1" hangingPunct="1">
              <a:defRPr/>
            </a:pPr>
            <a:r>
              <a:rPr lang="de-DE" dirty="0" smtClean="0"/>
              <a:t>   </a:t>
            </a:r>
            <a:r>
              <a:rPr lang="de-DE" dirty="0" err="1" smtClean="0"/>
              <a:t>Magellanic</a:t>
            </a:r>
            <a:r>
              <a:rPr lang="de-DE" dirty="0" smtClean="0"/>
              <a:t> </a:t>
            </a:r>
            <a:r>
              <a:rPr lang="de-DE" dirty="0" err="1" smtClean="0"/>
              <a:t>clouds</a:t>
            </a:r>
            <a:endParaRPr lang="de-DE" dirty="0" smtClean="0"/>
          </a:p>
        </p:txBody>
      </p:sp>
      <p:sp>
        <p:nvSpPr>
          <p:cNvPr id="12294" name="Textfeld 7"/>
          <p:cNvSpPr txBox="1">
            <a:spLocks noChangeArrowheads="1"/>
          </p:cNvSpPr>
          <p:nvPr/>
        </p:nvSpPr>
        <p:spPr bwMode="auto">
          <a:xfrm rot="-5400000">
            <a:off x="34926" y="2166937"/>
            <a:ext cx="296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ym typeface="Symbol" pitchFamily="18" charset="2"/>
              </a:rPr>
              <a:t></a:t>
            </a:r>
          </a:p>
        </p:txBody>
      </p:sp>
      <p:sp>
        <p:nvSpPr>
          <p:cNvPr id="12295" name="Textfeld 8"/>
          <p:cNvSpPr txBox="1">
            <a:spLocks noChangeArrowheads="1"/>
          </p:cNvSpPr>
          <p:nvPr/>
        </p:nvSpPr>
        <p:spPr bwMode="auto">
          <a:xfrm>
            <a:off x="7451725" y="836613"/>
            <a:ext cx="130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i="1">
                <a:solidFill>
                  <a:schemeClr val="accent2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334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2450" y="0"/>
            <a:ext cx="8229600" cy="764704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Super-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Kamiokande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4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1837"/>
              </p:ext>
            </p:extLst>
          </p:nvPr>
        </p:nvGraphicFramePr>
        <p:xfrm>
          <a:off x="71438" y="1052736"/>
          <a:ext cx="9144000" cy="428625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1996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1997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1998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1999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2000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2001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2002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2003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2004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2005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2006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2007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2008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2009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ＭＳ Ｐゴシック" pitchFamily="34" charset="-128"/>
                        </a:rPr>
                        <a:t>2010</a:t>
                      </a:r>
                      <a:endParaRPr kumimoji="1" lang="ja-JP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正方形/長方形 33"/>
          <p:cNvSpPr/>
          <p:nvPr/>
        </p:nvSpPr>
        <p:spPr>
          <a:xfrm>
            <a:off x="6929438" y="6572250"/>
            <a:ext cx="785812" cy="28575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cs typeface="ＭＳ Ｐゴシック" pitchFamily="-112" charset="-128"/>
            </a:endParaRPr>
          </a:p>
        </p:txBody>
      </p:sp>
      <p:sp>
        <p:nvSpPr>
          <p:cNvPr id="6" name="正方形/長方形 31"/>
          <p:cNvSpPr/>
          <p:nvPr/>
        </p:nvSpPr>
        <p:spPr>
          <a:xfrm>
            <a:off x="8143875" y="6572250"/>
            <a:ext cx="785813" cy="28575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cs typeface="ＭＳ Ｐゴシック" pitchFamily="-112" charset="-128"/>
            </a:endParaRPr>
          </a:p>
        </p:txBody>
      </p:sp>
      <p:pic>
        <p:nvPicPr>
          <p:cNvPr id="7" name="Picture 31" descr="p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214563"/>
            <a:ext cx="215741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2214563"/>
            <a:ext cx="227806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214563"/>
            <a:ext cx="21907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07"/>
          <p:cNvSpPr txBox="1">
            <a:spLocks noChangeArrowheads="1"/>
          </p:cNvSpPr>
          <p:nvPr/>
        </p:nvSpPr>
        <p:spPr bwMode="auto">
          <a:xfrm>
            <a:off x="261790" y="5227638"/>
            <a:ext cx="18036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ja-JP" sz="2000" b="1" dirty="0">
                <a:solidFill>
                  <a:srgbClr val="000000"/>
                </a:solidFill>
                <a:latin typeface="Calibri" pitchFamily="34" charset="0"/>
              </a:rPr>
              <a:t>11146 </a:t>
            </a:r>
            <a:r>
              <a:rPr lang="en-US" altLang="ja-JP" sz="2000" b="1" dirty="0" smtClean="0">
                <a:solidFill>
                  <a:srgbClr val="000000"/>
                </a:solidFill>
                <a:latin typeface="Calibri" pitchFamily="34" charset="0"/>
              </a:rPr>
              <a:t>PMTs</a:t>
            </a:r>
            <a:endParaRPr lang="en-US" altLang="ja-JP" sz="2000" b="1" dirty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ja-JP" sz="2000" b="1" dirty="0">
                <a:solidFill>
                  <a:srgbClr val="000000"/>
                </a:solidFill>
                <a:latin typeface="Calibri" pitchFamily="34" charset="0"/>
              </a:rPr>
              <a:t>(40% coverage</a:t>
            </a:r>
            <a:r>
              <a:rPr lang="en-US" altLang="ja-JP" sz="2000" b="1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algn="ctr" eaLnBrk="1" hangingPunct="1"/>
            <a:endParaRPr lang="en-US" altLang="ja-JP" sz="2000" b="1" dirty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ja-JP" sz="20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5.0 MeV</a:t>
            </a:r>
            <a:endParaRPr lang="en-US" altLang="ja-JP" sz="20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Text Box 208"/>
          <p:cNvSpPr txBox="1">
            <a:spLocks noChangeArrowheads="1"/>
          </p:cNvSpPr>
          <p:nvPr/>
        </p:nvSpPr>
        <p:spPr bwMode="auto">
          <a:xfrm>
            <a:off x="2544614" y="5227638"/>
            <a:ext cx="18036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ja-JP" sz="2000" b="1" dirty="0">
                <a:solidFill>
                  <a:srgbClr val="000000"/>
                </a:solidFill>
                <a:latin typeface="Calibri" pitchFamily="34" charset="0"/>
              </a:rPr>
              <a:t>5182 </a:t>
            </a:r>
            <a:r>
              <a:rPr lang="en-US" altLang="ja-JP" sz="20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Calibri" pitchFamily="34" charset="0"/>
              </a:rPr>
              <a:t>PMTs</a:t>
            </a:r>
          </a:p>
          <a:p>
            <a:pPr algn="ctr" eaLnBrk="1" hangingPunct="1"/>
            <a:r>
              <a:rPr lang="en-US" altLang="ja-JP" sz="2000" b="1" dirty="0">
                <a:solidFill>
                  <a:srgbClr val="000000"/>
                </a:solidFill>
                <a:latin typeface="Calibri" pitchFamily="34" charset="0"/>
              </a:rPr>
              <a:t>(19% coverage</a:t>
            </a:r>
            <a:r>
              <a:rPr lang="en-US" altLang="ja-JP" sz="2000" b="1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algn="ctr" eaLnBrk="1" hangingPunct="1"/>
            <a:endParaRPr lang="en-US" altLang="ja-JP" sz="2000" b="1" dirty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ja-JP" sz="20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7 MeV</a:t>
            </a:r>
            <a:endParaRPr lang="en-US" altLang="ja-JP" sz="20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Text Box 209"/>
          <p:cNvSpPr txBox="1">
            <a:spLocks noChangeArrowheads="1"/>
          </p:cNvSpPr>
          <p:nvPr/>
        </p:nvSpPr>
        <p:spPr bwMode="auto">
          <a:xfrm>
            <a:off x="4873476" y="5227638"/>
            <a:ext cx="18036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ja-JP" sz="2000" b="1" dirty="0">
                <a:solidFill>
                  <a:srgbClr val="000000"/>
                </a:solidFill>
                <a:latin typeface="Calibri" pitchFamily="34" charset="0"/>
              </a:rPr>
              <a:t>11129 </a:t>
            </a:r>
            <a:r>
              <a:rPr lang="en-US" altLang="ja-JP" sz="20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ja-JP" sz="2000" b="1" dirty="0">
                <a:solidFill>
                  <a:srgbClr val="000000"/>
                </a:solidFill>
                <a:latin typeface="Calibri" pitchFamily="34" charset="0"/>
              </a:rPr>
              <a:t>PMTs</a:t>
            </a:r>
          </a:p>
          <a:p>
            <a:pPr algn="ctr" eaLnBrk="1" hangingPunct="1"/>
            <a:r>
              <a:rPr lang="en-US" altLang="ja-JP" sz="2000" b="1" dirty="0">
                <a:solidFill>
                  <a:srgbClr val="000000"/>
                </a:solidFill>
                <a:latin typeface="Calibri" pitchFamily="34" charset="0"/>
              </a:rPr>
              <a:t>(40% coverage</a:t>
            </a:r>
            <a:r>
              <a:rPr lang="en-US" altLang="ja-JP" sz="2000" b="1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algn="ctr" eaLnBrk="1" hangingPunct="1"/>
            <a:endParaRPr lang="en-US" altLang="ja-JP" sz="2000" b="1" dirty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hangingPunct="1"/>
            <a:r>
              <a:rPr lang="en-US" altLang="ja-JP" sz="20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5 MeV</a:t>
            </a:r>
            <a:endParaRPr lang="en-US" altLang="ja-JP" sz="20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Text Box 211"/>
          <p:cNvSpPr txBox="1">
            <a:spLocks noChangeArrowheads="1"/>
          </p:cNvSpPr>
          <p:nvPr/>
        </p:nvSpPr>
        <p:spPr bwMode="auto">
          <a:xfrm>
            <a:off x="612180" y="6457890"/>
            <a:ext cx="29620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Total energy threshold</a:t>
            </a:r>
            <a:endParaRPr lang="en-US" altLang="ja-JP" sz="180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8" name="Picture 29" descr="2002-03-n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3814763"/>
            <a:ext cx="92075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テキスト ボックス 33"/>
          <p:cNvSpPr txBox="1">
            <a:spLocks noChangeArrowheads="1"/>
          </p:cNvSpPr>
          <p:nvPr/>
        </p:nvSpPr>
        <p:spPr bwMode="auto">
          <a:xfrm>
            <a:off x="2159000" y="4799013"/>
            <a:ext cx="119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ja-JP" sz="1200" b="1">
                <a:solidFill>
                  <a:srgbClr val="FFFF00"/>
                </a:solidFill>
              </a:rPr>
              <a:t>Acrylic (front)</a:t>
            </a:r>
          </a:p>
          <a:p>
            <a:pPr algn="ctr" eaLnBrk="1" hangingPunct="1"/>
            <a:r>
              <a:rPr lang="en-US" altLang="ja-JP" sz="1200" b="1">
                <a:solidFill>
                  <a:srgbClr val="FFFF00"/>
                </a:solidFill>
              </a:rPr>
              <a:t>+ FRP (back)</a:t>
            </a:r>
            <a:endParaRPr lang="ja-JP" altLang="en-US" sz="1200" b="1">
              <a:solidFill>
                <a:srgbClr val="FFFF00"/>
              </a:solidFill>
            </a:endParaRPr>
          </a:p>
        </p:txBody>
      </p:sp>
      <p:pic>
        <p:nvPicPr>
          <p:cNvPr id="20" name="図 34" descr="DSC_002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4569" r="11841" b="22305"/>
          <a:stretch>
            <a:fillRect/>
          </a:stretch>
        </p:blipFill>
        <p:spPr bwMode="auto">
          <a:xfrm>
            <a:off x="6929438" y="2214563"/>
            <a:ext cx="21431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35"/>
          <p:cNvSpPr txBox="1">
            <a:spLocks noChangeArrowheads="1"/>
          </p:cNvSpPr>
          <p:nvPr/>
        </p:nvSpPr>
        <p:spPr bwMode="auto">
          <a:xfrm>
            <a:off x="7342188" y="5227638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ja-JP" sz="2000" b="1" dirty="0">
                <a:solidFill>
                  <a:srgbClr val="000000"/>
                </a:solidFill>
                <a:latin typeface="Calibri" pitchFamily="34" charset="0"/>
              </a:rPr>
              <a:t>Electronics</a:t>
            </a:r>
          </a:p>
          <a:p>
            <a:pPr algn="ctr" eaLnBrk="1" hangingPunct="1"/>
            <a:r>
              <a:rPr lang="en-US" altLang="ja-JP" sz="2000" b="1" dirty="0">
                <a:solidFill>
                  <a:srgbClr val="000000"/>
                </a:solidFill>
                <a:latin typeface="Calibri" pitchFamily="34" charset="0"/>
              </a:rPr>
              <a:t>Upgrade</a:t>
            </a:r>
            <a:endParaRPr lang="ja-JP" altLang="en-US" sz="20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" name="テキスト ボックス 36"/>
          <p:cNvSpPr txBox="1"/>
          <p:nvPr/>
        </p:nvSpPr>
        <p:spPr>
          <a:xfrm>
            <a:off x="1285875" y="4714875"/>
            <a:ext cx="800100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</a:rPr>
              <a:t>SK-I</a:t>
            </a:r>
            <a:endParaRPr lang="ja-JP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テキスト ボックス 48"/>
          <p:cNvSpPr txBox="1"/>
          <p:nvPr/>
        </p:nvSpPr>
        <p:spPr>
          <a:xfrm>
            <a:off x="3563938" y="4714875"/>
            <a:ext cx="885825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</a:rPr>
              <a:t>SK-II</a:t>
            </a:r>
            <a:endParaRPr lang="ja-JP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テキスト ボックス 57"/>
          <p:cNvSpPr txBox="1"/>
          <p:nvPr/>
        </p:nvSpPr>
        <p:spPr>
          <a:xfrm>
            <a:off x="5756275" y="4714875"/>
            <a:ext cx="969963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</a:rPr>
              <a:t>SK-III</a:t>
            </a:r>
            <a:endParaRPr lang="ja-JP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テキスト ボックス 58"/>
          <p:cNvSpPr txBox="1"/>
          <p:nvPr/>
        </p:nvSpPr>
        <p:spPr>
          <a:xfrm>
            <a:off x="7929563" y="4714875"/>
            <a:ext cx="1004887" cy="4619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</a:rPr>
              <a:t>SK-IV</a:t>
            </a:r>
            <a:endParaRPr lang="ja-JP" alt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テキスト ボックス 62"/>
          <p:cNvSpPr txBox="1">
            <a:spLocks noChangeArrowheads="1"/>
          </p:cNvSpPr>
          <p:nvPr/>
        </p:nvSpPr>
        <p:spPr bwMode="auto">
          <a:xfrm>
            <a:off x="6551053" y="6150114"/>
            <a:ext cx="25929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0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~4.5 </a:t>
            </a:r>
            <a:r>
              <a:rPr lang="en-US" altLang="ja-JP" sz="20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MeV     &lt; 4.0 MeV</a:t>
            </a:r>
          </a:p>
          <a:p>
            <a:pPr eaLnBrk="1" hangingPunct="1"/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  achieved           goal</a:t>
            </a:r>
            <a:endParaRPr lang="ja-JP" alt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39" name="Gerade Verbindung 38"/>
          <p:cNvCxnSpPr/>
          <p:nvPr/>
        </p:nvCxnSpPr>
        <p:spPr>
          <a:xfrm flipV="1">
            <a:off x="2159000" y="1412776"/>
            <a:ext cx="1273969" cy="801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ihandform 50"/>
          <p:cNvSpPr/>
          <p:nvPr/>
        </p:nvSpPr>
        <p:spPr>
          <a:xfrm>
            <a:off x="157861" y="1445342"/>
            <a:ext cx="3275108" cy="781664"/>
          </a:xfrm>
          <a:custGeom>
            <a:avLst/>
            <a:gdLst>
              <a:gd name="connsiteX0" fmla="*/ 0 w 3318387"/>
              <a:gd name="connsiteY0" fmla="*/ 766916 h 766916"/>
              <a:gd name="connsiteX1" fmla="*/ 0 w 3318387"/>
              <a:gd name="connsiteY1" fmla="*/ 766916 h 766916"/>
              <a:gd name="connsiteX2" fmla="*/ 14748 w 3318387"/>
              <a:gd name="connsiteY2" fmla="*/ 191729 h 766916"/>
              <a:gd name="connsiteX3" fmla="*/ 29497 w 3318387"/>
              <a:gd name="connsiteY3" fmla="*/ 147484 h 766916"/>
              <a:gd name="connsiteX4" fmla="*/ 29497 w 3318387"/>
              <a:gd name="connsiteY4" fmla="*/ 0 h 766916"/>
              <a:gd name="connsiteX5" fmla="*/ 29497 w 3318387"/>
              <a:gd name="connsiteY5" fmla="*/ 0 h 766916"/>
              <a:gd name="connsiteX6" fmla="*/ 3318387 w 3318387"/>
              <a:gd name="connsiteY6" fmla="*/ 0 h 766916"/>
              <a:gd name="connsiteX7" fmla="*/ 2138516 w 3318387"/>
              <a:gd name="connsiteY7" fmla="*/ 737420 h 766916"/>
              <a:gd name="connsiteX8" fmla="*/ 0 w 3318387"/>
              <a:gd name="connsiteY8" fmla="*/ 766916 h 766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8387" h="766916">
                <a:moveTo>
                  <a:pt x="0" y="766916"/>
                </a:moveTo>
                <a:lnTo>
                  <a:pt x="0" y="766916"/>
                </a:lnTo>
                <a:cubicBezTo>
                  <a:pt x="4916" y="575187"/>
                  <a:pt x="5625" y="383304"/>
                  <a:pt x="14748" y="191729"/>
                </a:cubicBezTo>
                <a:cubicBezTo>
                  <a:pt x="15487" y="176200"/>
                  <a:pt x="28305" y="162984"/>
                  <a:pt x="29497" y="147484"/>
                </a:cubicBezTo>
                <a:cubicBezTo>
                  <a:pt x="33268" y="98467"/>
                  <a:pt x="29497" y="49161"/>
                  <a:pt x="29497" y="0"/>
                </a:cubicBezTo>
                <a:lnTo>
                  <a:pt x="29497" y="0"/>
                </a:lnTo>
                <a:lnTo>
                  <a:pt x="3318387" y="0"/>
                </a:lnTo>
                <a:lnTo>
                  <a:pt x="2138516" y="737420"/>
                </a:lnTo>
                <a:lnTo>
                  <a:pt x="0" y="7669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Freihandform 58"/>
          <p:cNvSpPr/>
          <p:nvPr/>
        </p:nvSpPr>
        <p:spPr>
          <a:xfrm>
            <a:off x="2330245" y="1445342"/>
            <a:ext cx="3642852" cy="796413"/>
          </a:xfrm>
          <a:custGeom>
            <a:avLst/>
            <a:gdLst>
              <a:gd name="connsiteX0" fmla="*/ 0 w 3642852"/>
              <a:gd name="connsiteY0" fmla="*/ 766916 h 796413"/>
              <a:gd name="connsiteX1" fmla="*/ 1873045 w 3642852"/>
              <a:gd name="connsiteY1" fmla="*/ 0 h 796413"/>
              <a:gd name="connsiteX2" fmla="*/ 3642852 w 3642852"/>
              <a:gd name="connsiteY2" fmla="*/ 14748 h 796413"/>
              <a:gd name="connsiteX3" fmla="*/ 2212258 w 3642852"/>
              <a:gd name="connsiteY3" fmla="*/ 796413 h 796413"/>
              <a:gd name="connsiteX4" fmla="*/ 0 w 3642852"/>
              <a:gd name="connsiteY4" fmla="*/ 766916 h 79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852" h="796413">
                <a:moveTo>
                  <a:pt x="0" y="766916"/>
                </a:moveTo>
                <a:lnTo>
                  <a:pt x="1873045" y="0"/>
                </a:lnTo>
                <a:lnTo>
                  <a:pt x="3642852" y="14748"/>
                </a:lnTo>
                <a:lnTo>
                  <a:pt x="2212258" y="796413"/>
                </a:lnTo>
                <a:lnTo>
                  <a:pt x="0" y="7669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Freihandform 59"/>
          <p:cNvSpPr/>
          <p:nvPr/>
        </p:nvSpPr>
        <p:spPr>
          <a:xfrm>
            <a:off x="4689987" y="1460090"/>
            <a:ext cx="3038168" cy="796413"/>
          </a:xfrm>
          <a:custGeom>
            <a:avLst/>
            <a:gdLst>
              <a:gd name="connsiteX0" fmla="*/ 0 w 3038168"/>
              <a:gd name="connsiteY0" fmla="*/ 796413 h 796413"/>
              <a:gd name="connsiteX1" fmla="*/ 1814052 w 3038168"/>
              <a:gd name="connsiteY1" fmla="*/ 0 h 796413"/>
              <a:gd name="connsiteX2" fmla="*/ 3038168 w 3038168"/>
              <a:gd name="connsiteY2" fmla="*/ 14749 h 796413"/>
              <a:gd name="connsiteX3" fmla="*/ 2168013 w 3038168"/>
              <a:gd name="connsiteY3" fmla="*/ 766916 h 796413"/>
              <a:gd name="connsiteX4" fmla="*/ 0 w 3038168"/>
              <a:gd name="connsiteY4" fmla="*/ 796413 h 79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8168" h="796413">
                <a:moveTo>
                  <a:pt x="0" y="796413"/>
                </a:moveTo>
                <a:lnTo>
                  <a:pt x="1814052" y="0"/>
                </a:lnTo>
                <a:lnTo>
                  <a:pt x="3038168" y="14749"/>
                </a:lnTo>
                <a:lnTo>
                  <a:pt x="2168013" y="766916"/>
                </a:lnTo>
                <a:lnTo>
                  <a:pt x="0" y="796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Freihandform 61"/>
          <p:cNvSpPr/>
          <p:nvPr/>
        </p:nvSpPr>
        <p:spPr>
          <a:xfrm>
            <a:off x="6961239" y="1474839"/>
            <a:ext cx="2123767" cy="752167"/>
          </a:xfrm>
          <a:custGeom>
            <a:avLst/>
            <a:gdLst>
              <a:gd name="connsiteX0" fmla="*/ 0 w 2123767"/>
              <a:gd name="connsiteY0" fmla="*/ 752167 h 752167"/>
              <a:gd name="connsiteX1" fmla="*/ 840658 w 2123767"/>
              <a:gd name="connsiteY1" fmla="*/ 0 h 752167"/>
              <a:gd name="connsiteX2" fmla="*/ 2123767 w 2123767"/>
              <a:gd name="connsiteY2" fmla="*/ 0 h 752167"/>
              <a:gd name="connsiteX3" fmla="*/ 2109019 w 2123767"/>
              <a:gd name="connsiteY3" fmla="*/ 737419 h 752167"/>
              <a:gd name="connsiteX4" fmla="*/ 73742 w 2123767"/>
              <a:gd name="connsiteY4" fmla="*/ 737419 h 752167"/>
              <a:gd name="connsiteX5" fmla="*/ 73742 w 2123767"/>
              <a:gd name="connsiteY5" fmla="*/ 737419 h 75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3767" h="752167">
                <a:moveTo>
                  <a:pt x="0" y="752167"/>
                </a:moveTo>
                <a:lnTo>
                  <a:pt x="840658" y="0"/>
                </a:lnTo>
                <a:lnTo>
                  <a:pt x="2123767" y="0"/>
                </a:lnTo>
                <a:lnTo>
                  <a:pt x="2109019" y="737419"/>
                </a:lnTo>
                <a:lnTo>
                  <a:pt x="73742" y="737419"/>
                </a:lnTo>
                <a:lnTo>
                  <a:pt x="73742" y="737419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992165" y="643546"/>
            <a:ext cx="7080398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altLang="ja-JP" i="1" dirty="0"/>
              <a:t>120 </a:t>
            </a:r>
            <a:r>
              <a:rPr lang="en-US" altLang="ja-JP" i="1" dirty="0" smtClean="0"/>
              <a:t>collaborators, 31 </a:t>
            </a:r>
            <a:r>
              <a:rPr lang="en-US" altLang="ja-JP" i="1" dirty="0"/>
              <a:t>institutions, 6 countries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205058" y="850590"/>
            <a:ext cx="6969857" cy="52629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isometricOffAxis2Left"/>
            <a:lightRig rig="threePt" dir="t"/>
          </a:scene3d>
        </p:spPr>
        <p:txBody>
          <a:bodyPr wrap="none" rtlCol="0">
            <a:spAutoFit/>
          </a:bodyPr>
          <a:lstStyle/>
          <a:p>
            <a:endParaRPr lang="de-DE" sz="4800" dirty="0" smtClean="0"/>
          </a:p>
          <a:p>
            <a:endParaRPr lang="de-DE" sz="4800" dirty="0"/>
          </a:p>
          <a:p>
            <a:r>
              <a:rPr lang="de-DE" sz="4800" dirty="0" smtClean="0"/>
              <a:t>     Will </a:t>
            </a:r>
            <a:r>
              <a:rPr lang="de-DE" sz="4800" dirty="0" err="1" smtClean="0"/>
              <a:t>provide</a:t>
            </a:r>
            <a:r>
              <a:rPr lang="de-DE" sz="4800" dirty="0" smtClean="0"/>
              <a:t> </a:t>
            </a:r>
            <a:r>
              <a:rPr lang="de-DE" sz="4800" dirty="0" err="1" smtClean="0"/>
              <a:t>data</a:t>
            </a:r>
            <a:r>
              <a:rPr lang="de-DE" sz="4800" dirty="0" smtClean="0"/>
              <a:t> </a:t>
            </a:r>
            <a:r>
              <a:rPr lang="de-DE" sz="4800" dirty="0" err="1" smtClean="0"/>
              <a:t>for</a:t>
            </a:r>
            <a:r>
              <a:rPr lang="de-DE" sz="4800" dirty="0" smtClean="0"/>
              <a:t>       </a:t>
            </a:r>
          </a:p>
          <a:p>
            <a:r>
              <a:rPr lang="de-DE" sz="4800" dirty="0" smtClean="0"/>
              <a:t>     a </a:t>
            </a:r>
            <a:r>
              <a:rPr lang="de-DE" sz="4800" dirty="0" err="1" smtClean="0"/>
              <a:t>long</a:t>
            </a:r>
            <a:r>
              <a:rPr lang="de-DE" sz="4800" dirty="0" smtClean="0"/>
              <a:t> time (…2025)!</a:t>
            </a:r>
          </a:p>
          <a:p>
            <a:pPr algn="ctr"/>
            <a:endParaRPr lang="de-DE" sz="2800" dirty="0"/>
          </a:p>
          <a:p>
            <a:pPr algn="ctr"/>
            <a:r>
              <a:rPr lang="de-DE" sz="2800" dirty="0" smtClean="0"/>
              <a:t> </a:t>
            </a:r>
            <a:r>
              <a:rPr lang="de-DE" sz="2800" dirty="0" err="1" smtClean="0"/>
              <a:t>supernovae</a:t>
            </a:r>
            <a:r>
              <a:rPr lang="de-DE" sz="2800" dirty="0" smtClean="0"/>
              <a:t>, </a:t>
            </a:r>
            <a:r>
              <a:rPr lang="de-DE" sz="2800" dirty="0" err="1" smtClean="0"/>
              <a:t>proton</a:t>
            </a:r>
            <a:r>
              <a:rPr lang="de-DE" sz="2800" dirty="0" smtClean="0"/>
              <a:t> </a:t>
            </a:r>
            <a:r>
              <a:rPr lang="de-DE" sz="2800" dirty="0" err="1" smtClean="0"/>
              <a:t>decay</a:t>
            </a:r>
            <a:r>
              <a:rPr lang="de-DE" sz="2800" dirty="0" smtClean="0"/>
              <a:t> …</a:t>
            </a:r>
          </a:p>
          <a:p>
            <a:pPr algn="ctr"/>
            <a:endParaRPr lang="de-DE" sz="2800" dirty="0"/>
          </a:p>
          <a:p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26739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21" grpId="0"/>
      <p:bldP spid="30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088" y="333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The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IceCube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Observatory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9" name="Picture 29" descr="ArrayNoIceJune201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36688"/>
            <a:ext cx="2881313" cy="434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Line 63"/>
          <p:cNvSpPr>
            <a:spLocks noChangeShapeType="1"/>
          </p:cNvSpPr>
          <p:nvPr/>
        </p:nvSpPr>
        <p:spPr bwMode="auto">
          <a:xfrm flipV="1">
            <a:off x="1406525" y="1724025"/>
            <a:ext cx="1911350" cy="1158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" name="Text Box 64"/>
          <p:cNvSpPr txBox="1">
            <a:spLocks noChangeArrowheads="1"/>
          </p:cNvSpPr>
          <p:nvPr/>
        </p:nvSpPr>
        <p:spPr bwMode="auto">
          <a:xfrm>
            <a:off x="1589088" y="1370013"/>
            <a:ext cx="9667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altLang="ja-JP" b="1" dirty="0" smtClean="0">
                <a:latin typeface="+mj-lt"/>
              </a:rPr>
              <a:t>1000</a:t>
            </a:r>
            <a:r>
              <a:rPr lang="en-US" altLang="ja-JP" b="1" dirty="0">
                <a:latin typeface="+mj-lt"/>
              </a:rPr>
              <a:t> </a:t>
            </a:r>
            <a:r>
              <a:rPr lang="en-US" altLang="ja-JP" b="1" dirty="0" smtClean="0">
                <a:latin typeface="+mj-lt"/>
              </a:rPr>
              <a:t>m</a:t>
            </a:r>
            <a:endParaRPr lang="en-US" altLang="ja-JP" b="1" dirty="0">
              <a:latin typeface="+mj-lt"/>
            </a:endParaRPr>
          </a:p>
        </p:txBody>
      </p:sp>
      <p:sp>
        <p:nvSpPr>
          <p:cNvPr id="4102" name="Line 65"/>
          <p:cNvSpPr>
            <a:spLocks noChangeShapeType="1"/>
          </p:cNvSpPr>
          <p:nvPr/>
        </p:nvSpPr>
        <p:spPr bwMode="auto">
          <a:xfrm rot="16200000" flipH="1">
            <a:off x="730251" y="4692650"/>
            <a:ext cx="1409700" cy="53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Text Box 66"/>
          <p:cNvSpPr txBox="1">
            <a:spLocks noChangeArrowheads="1"/>
          </p:cNvSpPr>
          <p:nvPr/>
        </p:nvSpPr>
        <p:spPr bwMode="auto">
          <a:xfrm>
            <a:off x="446088" y="4749800"/>
            <a:ext cx="9667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altLang="ja-JP" b="1" dirty="0" smtClean="0">
                <a:latin typeface="+mj-lt"/>
              </a:rPr>
              <a:t>1000 m</a:t>
            </a:r>
            <a:endParaRPr lang="en-US" altLang="ja-JP" b="1" dirty="0">
              <a:latin typeface="+mj-lt"/>
            </a:endParaRPr>
          </a:p>
        </p:txBody>
      </p:sp>
      <p:sp>
        <p:nvSpPr>
          <p:cNvPr id="9" name="Text Box 68"/>
          <p:cNvSpPr txBox="1">
            <a:spLocks noChangeArrowheads="1"/>
          </p:cNvSpPr>
          <p:nvPr/>
        </p:nvSpPr>
        <p:spPr bwMode="auto">
          <a:xfrm>
            <a:off x="446088" y="2662238"/>
            <a:ext cx="96678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altLang="ja-JP" b="1" dirty="0" smtClean="0">
                <a:latin typeface="+mj-lt"/>
              </a:rPr>
              <a:t>1450 m</a:t>
            </a:r>
            <a:endParaRPr lang="en-US" altLang="ja-JP" b="1" dirty="0">
              <a:latin typeface="+mj-lt"/>
            </a:endParaRPr>
          </a:p>
        </p:txBody>
      </p:sp>
      <p:sp>
        <p:nvSpPr>
          <p:cNvPr id="4105" name="Line 67"/>
          <p:cNvSpPr>
            <a:spLocks noChangeShapeType="1"/>
          </p:cNvSpPr>
          <p:nvPr/>
        </p:nvSpPr>
        <p:spPr bwMode="auto">
          <a:xfrm rot="16200000" flipH="1">
            <a:off x="305594" y="2901157"/>
            <a:ext cx="2174875" cy="523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6" name="Text Box 133"/>
          <p:cNvSpPr txBox="1">
            <a:spLocks noChangeArrowheads="1"/>
          </p:cNvSpPr>
          <p:nvPr/>
        </p:nvSpPr>
        <p:spPr bwMode="auto">
          <a:xfrm>
            <a:off x="3810000" y="1497013"/>
            <a:ext cx="5334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en-US" altLang="ja-JP" sz="2000" dirty="0">
                <a:ea typeface="ＭＳ Ｐゴシック" pitchFamily="34" charset="-128"/>
              </a:rPr>
              <a:t>80 sparsely instrumented strings </a:t>
            </a:r>
          </a:p>
          <a:p>
            <a:pPr eaLnBrk="1" hangingPunct="1"/>
            <a:r>
              <a:rPr kumimoji="1" lang="en-US" altLang="ja-JP" sz="2000" dirty="0">
                <a:ea typeface="ＭＳ Ｐゴシック" pitchFamily="34" charset="-128"/>
                <a:sym typeface="Wingdings" pitchFamily="2" charset="2"/>
              </a:rPr>
              <a:t>	 </a:t>
            </a:r>
            <a:r>
              <a:rPr kumimoji="1" lang="en-US" altLang="ja-JP" sz="2000" dirty="0">
                <a:ea typeface="ＭＳ Ｐゴシック" pitchFamily="34" charset="-128"/>
              </a:rPr>
              <a:t>17 m vertical sensor distance</a:t>
            </a:r>
          </a:p>
          <a:p>
            <a:pPr eaLnBrk="1" hangingPunct="1"/>
            <a:r>
              <a:rPr kumimoji="1" lang="en-US" altLang="ja-JP" sz="2000" dirty="0">
                <a:ea typeface="ＭＳ Ｐゴシック" pitchFamily="34" charset="-128"/>
                <a:sym typeface="Wingdings" pitchFamily="2" charset="2"/>
              </a:rPr>
              <a:t>	 </a:t>
            </a:r>
            <a:r>
              <a:rPr kumimoji="1" lang="en-US" altLang="ja-JP" sz="2000" dirty="0">
                <a:ea typeface="ＭＳ Ｐゴシック" pitchFamily="34" charset="-128"/>
              </a:rPr>
              <a:t>125 m horizontal string distance</a:t>
            </a:r>
          </a:p>
          <a:p>
            <a:pPr eaLnBrk="1" hangingPunct="1"/>
            <a:endParaRPr kumimoji="1" lang="en-US" altLang="ja-JP" sz="2000" dirty="0">
              <a:ea typeface="ＭＳ Ｐゴシック" pitchFamily="34" charset="-128"/>
            </a:endParaRPr>
          </a:p>
          <a:p>
            <a:pPr eaLnBrk="1" hangingPunct="1"/>
            <a:r>
              <a:rPr kumimoji="1" lang="en-US" altLang="ja-JP" sz="2000" dirty="0">
                <a:ea typeface="ＭＳ Ｐゴシック" pitchFamily="34" charset="-128"/>
              </a:rPr>
              <a:t>6 densely instrumented </a:t>
            </a:r>
            <a:r>
              <a:rPr kumimoji="1" lang="en-US" altLang="ja-JP" sz="2000" dirty="0" smtClean="0">
                <a:ea typeface="ＭＳ Ｐゴシック" pitchFamily="34" charset="-128"/>
              </a:rPr>
              <a:t>strings (“</a:t>
            </a:r>
            <a:r>
              <a:rPr kumimoji="1" lang="en-US" altLang="ja-JP" sz="2000" dirty="0" err="1" smtClean="0">
                <a:ea typeface="ＭＳ Ｐゴシック" pitchFamily="34" charset="-128"/>
              </a:rPr>
              <a:t>DeepCore</a:t>
            </a:r>
            <a:r>
              <a:rPr kumimoji="1" lang="en-US" altLang="ja-JP" sz="2000" dirty="0" smtClean="0">
                <a:ea typeface="ＭＳ Ｐゴシック" pitchFamily="34" charset="-128"/>
              </a:rPr>
              <a:t>”) </a:t>
            </a:r>
            <a:endParaRPr kumimoji="1" lang="en-US" altLang="ja-JP" sz="2000" dirty="0">
              <a:ea typeface="ＭＳ Ｐゴシック" pitchFamily="34" charset="-128"/>
            </a:endParaRPr>
          </a:p>
          <a:p>
            <a:pPr eaLnBrk="1" hangingPunct="1"/>
            <a:r>
              <a:rPr kumimoji="1" lang="en-US" altLang="ja-JP" sz="2000" dirty="0">
                <a:ea typeface="ＭＳ Ｐゴシック" pitchFamily="34" charset="-128"/>
                <a:sym typeface="Wingdings" pitchFamily="2" charset="2"/>
              </a:rPr>
              <a:t>	</a:t>
            </a:r>
            <a:r>
              <a:rPr kumimoji="1" lang="en-US" altLang="ja-JP" sz="2000" dirty="0">
                <a:ea typeface="ＭＳ Ｐゴシック" pitchFamily="34" charset="-128"/>
              </a:rPr>
              <a:t>7-10 m sensor distance</a:t>
            </a:r>
          </a:p>
          <a:p>
            <a:pPr eaLnBrk="1" hangingPunct="1"/>
            <a:r>
              <a:rPr kumimoji="1" lang="en-US" altLang="ja-JP" sz="2000" dirty="0">
                <a:ea typeface="ＭＳ Ｐゴシック" pitchFamily="34" charset="-128"/>
                <a:sym typeface="Wingdings" pitchFamily="2" charset="2"/>
              </a:rPr>
              <a:t>	 60</a:t>
            </a:r>
            <a:r>
              <a:rPr kumimoji="1" lang="en-US" altLang="ja-JP" sz="2000" dirty="0">
                <a:ea typeface="ＭＳ Ｐゴシック" pitchFamily="34" charset="-128"/>
              </a:rPr>
              <a:t> m horizontal string distance</a:t>
            </a:r>
          </a:p>
          <a:p>
            <a:pPr eaLnBrk="1" hangingPunct="1"/>
            <a:endParaRPr kumimoji="1" lang="en-US" altLang="ja-JP" sz="2000" dirty="0">
              <a:ea typeface="ＭＳ Ｐゴシック" pitchFamily="34" charset="-128"/>
            </a:endParaRPr>
          </a:p>
          <a:p>
            <a:pPr eaLnBrk="1" hangingPunct="1"/>
            <a:r>
              <a:rPr kumimoji="1" lang="en-US" altLang="ja-JP" sz="2000" dirty="0">
                <a:ea typeface="ＭＳ Ｐゴシック" pitchFamily="34" charset="-128"/>
              </a:rPr>
              <a:t>5160 sensors  + autonomous DAQ in ice</a:t>
            </a:r>
          </a:p>
        </p:txBody>
      </p:sp>
      <p:sp>
        <p:nvSpPr>
          <p:cNvPr id="4107" name="Textfeld 11"/>
          <p:cNvSpPr txBox="1">
            <a:spLocks noChangeArrowheads="1"/>
          </p:cNvSpPr>
          <p:nvPr/>
        </p:nvSpPr>
        <p:spPr bwMode="auto">
          <a:xfrm>
            <a:off x="71438" y="6297613"/>
            <a:ext cx="5155835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 b="1" dirty="0" err="1" smtClean="0"/>
              <a:t>December</a:t>
            </a:r>
            <a:r>
              <a:rPr lang="de-DE" sz="2000" b="1" dirty="0" smtClean="0"/>
              <a:t> 2010:  </a:t>
            </a:r>
            <a:r>
              <a:rPr lang="de-DE" sz="2000" dirty="0" err="1" smtClean="0"/>
              <a:t>IceCube</a:t>
            </a:r>
            <a:r>
              <a:rPr lang="de-DE" sz="2000" dirty="0" smtClean="0"/>
              <a:t> </a:t>
            </a:r>
            <a:r>
              <a:rPr lang="de-DE" sz="2000" dirty="0" err="1" smtClean="0"/>
              <a:t>fully</a:t>
            </a:r>
            <a:r>
              <a:rPr lang="de-DE" sz="2000" dirty="0" smtClean="0"/>
              <a:t> </a:t>
            </a:r>
            <a:r>
              <a:rPr lang="de-DE" sz="2000" dirty="0" err="1" smtClean="0"/>
              <a:t>deployed</a:t>
            </a:r>
            <a:r>
              <a:rPr lang="de-DE" sz="2000" dirty="0" smtClean="0"/>
              <a:t> !!!</a:t>
            </a:r>
            <a:endParaRPr lang="de-DE" sz="2000" dirty="0"/>
          </a:p>
        </p:txBody>
      </p:sp>
      <p:pic>
        <p:nvPicPr>
          <p:cNvPr id="4108" name="Picture 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2"/>
          <a:stretch>
            <a:fillRect/>
          </a:stretch>
        </p:blipFill>
        <p:spPr bwMode="auto">
          <a:xfrm>
            <a:off x="6323013" y="4503738"/>
            <a:ext cx="2251075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Gerade Verbindung mit Pfeil 14"/>
          <p:cNvCxnSpPr/>
          <p:nvPr/>
        </p:nvCxnSpPr>
        <p:spPr>
          <a:xfrm flipH="1" flipV="1">
            <a:off x="3203575" y="4797425"/>
            <a:ext cx="3119438" cy="62706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/>
          <p:cNvSpPr txBox="1"/>
          <p:nvPr/>
        </p:nvSpPr>
        <p:spPr>
          <a:xfrm>
            <a:off x="4399020" y="988065"/>
            <a:ext cx="4471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hangingPunct="0"/>
            <a:r>
              <a:rPr lang="en-US" altLang="ja-JP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34" charset="-128"/>
              </a:rPr>
              <a:t>250 collaborators, 36 institutions, 9 countries </a:t>
            </a:r>
            <a:endParaRPr lang="en-US" altLang="ja-JP" i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3556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97042" y="135755"/>
            <a:ext cx="8229600" cy="1143000"/>
          </a:xfrm>
        </p:spPr>
        <p:txBody>
          <a:bodyPr/>
          <a:lstStyle/>
          <a:p>
            <a:pPr eaLnBrk="1" hangingPunct="1"/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IceCube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accumulated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exposure</a:t>
            </a: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27235" r="18161" b="8263"/>
          <a:stretch/>
        </p:blipFill>
        <p:spPr bwMode="auto">
          <a:xfrm>
            <a:off x="573334" y="1310832"/>
            <a:ext cx="6784258" cy="44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357592" y="1052736"/>
            <a:ext cx="1597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i="1" dirty="0" smtClean="0"/>
              <a:t>… </a:t>
            </a:r>
            <a:r>
              <a:rPr lang="de-DE" sz="2000" i="1" dirty="0" err="1" smtClean="0"/>
              <a:t>for</a:t>
            </a:r>
            <a:r>
              <a:rPr lang="de-DE" sz="2000" i="1" dirty="0" smtClean="0"/>
              <a:t> 100 </a:t>
            </a:r>
            <a:r>
              <a:rPr lang="de-DE" sz="2000" i="1" dirty="0" err="1" smtClean="0"/>
              <a:t>TeV</a:t>
            </a:r>
            <a:endParaRPr lang="de-DE" sz="2000" i="1" dirty="0"/>
          </a:p>
        </p:txBody>
      </p:sp>
      <p:sp>
        <p:nvSpPr>
          <p:cNvPr id="3" name="Rechteck 2"/>
          <p:cNvSpPr/>
          <p:nvPr/>
        </p:nvSpPr>
        <p:spPr>
          <a:xfrm>
            <a:off x="1482533" y="1546914"/>
            <a:ext cx="3744416" cy="83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2096457" y="6021253"/>
            <a:ext cx="373801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interesting</a:t>
            </a:r>
            <a:r>
              <a:rPr lang="de-DE" sz="2400" dirty="0" smtClean="0"/>
              <a:t> time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now</a:t>
            </a:r>
            <a:r>
              <a:rPr lang="de-DE" sz="2400" dirty="0" smtClean="0"/>
              <a:t> !</a:t>
            </a:r>
            <a:endParaRPr lang="de-DE" sz="2400" dirty="0"/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7812360" y="2204864"/>
            <a:ext cx="0" cy="316835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5773416" y="2123742"/>
            <a:ext cx="1584176" cy="51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 rot="16200000">
            <a:off x="7017532" y="3856402"/>
            <a:ext cx="227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Factor</a:t>
            </a:r>
            <a:r>
              <a:rPr lang="de-DE" dirty="0" smtClean="0"/>
              <a:t>  300 </a:t>
            </a:r>
            <a:r>
              <a:rPr lang="de-DE" dirty="0" err="1" smtClean="0"/>
              <a:t>since</a:t>
            </a:r>
            <a:r>
              <a:rPr lang="de-DE" dirty="0" smtClean="0"/>
              <a:t> 2000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259632" y="1452846"/>
            <a:ext cx="3528392" cy="3920370"/>
          </a:xfrm>
          <a:prstGeom prst="rect">
            <a:avLst/>
          </a:prstGeom>
          <a:solidFill>
            <a:srgbClr val="4F81BD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4788024" y="1452846"/>
            <a:ext cx="864096" cy="3920370"/>
          </a:xfrm>
          <a:prstGeom prst="rect">
            <a:avLst/>
          </a:prstGeom>
          <a:solidFill>
            <a:srgbClr val="FF00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5646105" y="2068611"/>
            <a:ext cx="171195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>
                <a:solidFill>
                  <a:srgbClr val="FF0000"/>
                </a:solidFill>
              </a:rPr>
              <a:t>d</a:t>
            </a:r>
            <a:r>
              <a:rPr lang="de-DE" sz="2000" dirty="0" err="1" smtClean="0">
                <a:solidFill>
                  <a:srgbClr val="FF0000"/>
                </a:solidFill>
              </a:rPr>
              <a:t>ata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available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endParaRPr lang="de-D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05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7" grpId="0" animBg="1"/>
      <p:bldP spid="1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/>
          <a:lstStyle/>
          <a:p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Complementary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approaches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2" descr="Filling Super-Kamiokan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8" y="1412776"/>
            <a:ext cx="3471591" cy="232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07013" y="4112786"/>
            <a:ext cx="37189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Imaging </a:t>
            </a:r>
            <a:r>
              <a:rPr lang="de-DE" sz="2000" b="1" dirty="0" err="1" smtClean="0"/>
              <a:t>detector</a:t>
            </a:r>
            <a:r>
              <a:rPr lang="de-DE" sz="2000" b="1" dirty="0"/>
              <a:t>:</a:t>
            </a:r>
            <a:endParaRPr lang="de-DE" sz="2000" b="1" dirty="0" smtClean="0"/>
          </a:p>
          <a:p>
            <a:r>
              <a:rPr lang="de-DE" sz="2000" b="1" dirty="0" smtClean="0"/>
              <a:t>→</a:t>
            </a:r>
            <a:r>
              <a:rPr lang="de-DE" sz="2000" dirty="0"/>
              <a:t> </a:t>
            </a:r>
            <a:r>
              <a:rPr lang="de-DE" sz="2000" dirty="0" smtClean="0"/>
              <a:t>40% PMT </a:t>
            </a:r>
            <a:r>
              <a:rPr lang="de-DE" sz="2000" dirty="0" err="1" smtClean="0"/>
              <a:t>coverage</a:t>
            </a:r>
            <a:endParaRPr lang="de-DE" sz="2000" dirty="0" smtClean="0"/>
          </a:p>
          <a:p>
            <a:endParaRPr lang="de-DE" sz="2000" dirty="0" smtClean="0"/>
          </a:p>
          <a:p>
            <a:r>
              <a:rPr lang="de-DE" sz="2000" b="1" dirty="0"/>
              <a:t>„</a:t>
            </a:r>
            <a:r>
              <a:rPr lang="de-DE" sz="2000" b="1" dirty="0" err="1"/>
              <a:t>precision</a:t>
            </a:r>
            <a:r>
              <a:rPr lang="de-DE" sz="2000" b="1" dirty="0"/>
              <a:t> </a:t>
            </a:r>
            <a:r>
              <a:rPr lang="de-DE" sz="2000" b="1" dirty="0" err="1"/>
              <a:t>detector</a:t>
            </a:r>
            <a:r>
              <a:rPr lang="de-DE" sz="2000" b="1" dirty="0" smtClean="0"/>
              <a:t>“:</a:t>
            </a:r>
            <a:endParaRPr lang="de-DE" sz="2000" dirty="0" smtClean="0"/>
          </a:p>
          <a:p>
            <a:r>
              <a:rPr lang="de-DE" sz="2000" b="1" dirty="0"/>
              <a:t>→ </a:t>
            </a:r>
            <a:r>
              <a:rPr lang="de-DE" sz="2000" dirty="0" err="1" smtClean="0"/>
              <a:t>Calibration</a:t>
            </a:r>
            <a:r>
              <a:rPr lang="de-DE" sz="2000" dirty="0" smtClean="0"/>
              <a:t> </a:t>
            </a:r>
            <a:r>
              <a:rPr lang="de-DE" sz="2000" dirty="0" err="1" smtClean="0"/>
              <a:t>uncertainties</a:t>
            </a:r>
            <a:r>
              <a:rPr lang="de-DE" sz="2000" dirty="0" smtClean="0"/>
              <a:t> O(%)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457378" y="4081427"/>
            <a:ext cx="43029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 smtClean="0"/>
              <a:t>Sparse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sampling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detector</a:t>
            </a:r>
            <a:r>
              <a:rPr lang="de-DE" sz="2000" b="1" dirty="0" smtClean="0"/>
              <a:t>  </a:t>
            </a:r>
          </a:p>
          <a:p>
            <a:r>
              <a:rPr lang="de-DE" sz="2000" b="1" dirty="0" smtClean="0"/>
              <a:t>→</a:t>
            </a:r>
            <a:r>
              <a:rPr lang="de-DE" sz="2000" dirty="0"/>
              <a:t> </a:t>
            </a:r>
            <a:r>
              <a:rPr lang="de-DE" sz="2000" dirty="0" smtClean="0"/>
              <a:t>&lt; 1% PMT </a:t>
            </a:r>
            <a:r>
              <a:rPr lang="de-DE" sz="2000" dirty="0" err="1" smtClean="0"/>
              <a:t>coverage</a:t>
            </a:r>
            <a:endParaRPr lang="de-DE" sz="2000" dirty="0" smtClean="0"/>
          </a:p>
          <a:p>
            <a:endParaRPr lang="de-DE" sz="2000" dirty="0" smtClean="0"/>
          </a:p>
          <a:p>
            <a:r>
              <a:rPr lang="de-DE" sz="2000" b="1" dirty="0"/>
              <a:t>„</a:t>
            </a:r>
            <a:r>
              <a:rPr lang="de-DE" sz="2000" b="1" dirty="0" err="1"/>
              <a:t>discovery</a:t>
            </a:r>
            <a:r>
              <a:rPr lang="de-DE" sz="2000" b="1" dirty="0"/>
              <a:t> </a:t>
            </a:r>
            <a:r>
              <a:rPr lang="de-DE" sz="2000" b="1" dirty="0" err="1"/>
              <a:t>instrument</a:t>
            </a:r>
            <a:r>
              <a:rPr lang="de-DE" sz="2000" b="1" dirty="0" smtClean="0"/>
              <a:t>“:</a:t>
            </a:r>
            <a:endParaRPr lang="de-DE" sz="2000" b="1" dirty="0"/>
          </a:p>
          <a:p>
            <a:r>
              <a:rPr lang="de-DE" sz="2000" b="1" dirty="0"/>
              <a:t>→ </a:t>
            </a:r>
            <a:r>
              <a:rPr lang="de-DE" sz="2000" dirty="0" err="1" smtClean="0"/>
              <a:t>Systematic</a:t>
            </a:r>
            <a:r>
              <a:rPr lang="de-DE" sz="2000" dirty="0" smtClean="0"/>
              <a:t> </a:t>
            </a:r>
            <a:r>
              <a:rPr lang="de-DE" sz="2000" dirty="0" err="1" smtClean="0"/>
              <a:t>uncertainties</a:t>
            </a:r>
            <a:r>
              <a:rPr lang="de-DE" sz="2000" dirty="0" smtClean="0"/>
              <a:t> O(10-20%) </a:t>
            </a: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4" t="41748" r="5292" b="3782"/>
          <a:stretch/>
        </p:blipFill>
        <p:spPr bwMode="auto">
          <a:xfrm>
            <a:off x="4596547" y="1425352"/>
            <a:ext cx="2227252" cy="232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erade Verbindung 9"/>
          <p:cNvCxnSpPr/>
          <p:nvPr/>
        </p:nvCxnSpPr>
        <p:spPr>
          <a:xfrm>
            <a:off x="7452320" y="1425352"/>
            <a:ext cx="0" cy="2322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ussdiagramm: Verbindungsstelle 12"/>
          <p:cNvSpPr/>
          <p:nvPr/>
        </p:nvSpPr>
        <p:spPr>
          <a:xfrm>
            <a:off x="7339755" y="1738955"/>
            <a:ext cx="225129" cy="228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Flussdiagramm: Verbindungsstelle 38"/>
          <p:cNvSpPr/>
          <p:nvPr/>
        </p:nvSpPr>
        <p:spPr>
          <a:xfrm>
            <a:off x="7359319" y="2552328"/>
            <a:ext cx="225129" cy="228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uppieren 14"/>
          <p:cNvGrpSpPr/>
          <p:nvPr/>
        </p:nvGrpSpPr>
        <p:grpSpPr>
          <a:xfrm>
            <a:off x="8647787" y="1412776"/>
            <a:ext cx="244693" cy="2322749"/>
            <a:chOff x="8467839" y="1466291"/>
            <a:chExt cx="244693" cy="2322749"/>
          </a:xfrm>
        </p:grpSpPr>
        <p:cxnSp>
          <p:nvCxnSpPr>
            <p:cNvPr id="40" name="Gerade Verbindung 39"/>
            <p:cNvCxnSpPr/>
            <p:nvPr/>
          </p:nvCxnSpPr>
          <p:spPr>
            <a:xfrm>
              <a:off x="8580404" y="1466291"/>
              <a:ext cx="0" cy="23227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lussdiagramm: Verbindungsstelle 40"/>
            <p:cNvSpPr/>
            <p:nvPr/>
          </p:nvSpPr>
          <p:spPr>
            <a:xfrm>
              <a:off x="8467839" y="1784986"/>
              <a:ext cx="225129" cy="228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Flussdiagramm: Verbindungsstelle 41"/>
            <p:cNvSpPr/>
            <p:nvPr/>
          </p:nvSpPr>
          <p:spPr>
            <a:xfrm>
              <a:off x="8487403" y="3403023"/>
              <a:ext cx="225129" cy="228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3" name="Flussdiagramm: Verbindungsstelle 42"/>
          <p:cNvSpPr/>
          <p:nvPr/>
        </p:nvSpPr>
        <p:spPr>
          <a:xfrm>
            <a:off x="7373434" y="3349508"/>
            <a:ext cx="225129" cy="228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Flussdiagramm: Verbindungsstelle 43"/>
          <p:cNvSpPr/>
          <p:nvPr/>
        </p:nvSpPr>
        <p:spPr>
          <a:xfrm>
            <a:off x="8667351" y="2564904"/>
            <a:ext cx="225129" cy="2286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7213755" y="1853255"/>
            <a:ext cx="0" cy="81337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>
            <a:stCxn id="13" idx="6"/>
            <a:endCxn id="41" idx="2"/>
          </p:cNvCxnSpPr>
          <p:nvPr/>
        </p:nvCxnSpPr>
        <p:spPr>
          <a:xfrm flipV="1">
            <a:off x="7564884" y="1845771"/>
            <a:ext cx="1082903" cy="748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7673977" y="1484784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~</a:t>
            </a:r>
            <a:r>
              <a:rPr lang="de-DE" dirty="0" smtClean="0">
                <a:solidFill>
                  <a:srgbClr val="FF0000"/>
                </a:solidFill>
              </a:rPr>
              <a:t>125 m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 rot="16200000">
            <a:off x="6675241" y="2099865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~</a:t>
            </a:r>
            <a:r>
              <a:rPr lang="de-DE" dirty="0" smtClean="0">
                <a:solidFill>
                  <a:srgbClr val="FF0000"/>
                </a:solidFill>
              </a:rPr>
              <a:t>17 m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07012" y="6021288"/>
            <a:ext cx="798141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i="1" dirty="0" err="1" smtClean="0"/>
              <a:t>Both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detect</a:t>
            </a:r>
            <a:r>
              <a:rPr lang="de-DE" sz="2000" i="1" dirty="0" smtClean="0"/>
              <a:t> all </a:t>
            </a:r>
            <a:r>
              <a:rPr lang="de-DE" sz="2000" i="1" dirty="0" err="1" smtClean="0"/>
              <a:t>neutrino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species</a:t>
            </a:r>
            <a:r>
              <a:rPr lang="de-DE" sz="2000" i="1" dirty="0"/>
              <a:t> </a:t>
            </a:r>
            <a:r>
              <a:rPr lang="de-DE" sz="2000" i="1" dirty="0" smtClean="0"/>
              <a:t>(</a:t>
            </a:r>
            <a:r>
              <a:rPr lang="de-DE" sz="2000" i="1" dirty="0" smtClean="0">
                <a:sym typeface="Symbol"/>
              </a:rPr>
              <a:t></a:t>
            </a:r>
            <a:r>
              <a:rPr lang="de-DE" sz="2000" i="1" baseline="-25000" dirty="0" smtClean="0">
                <a:sym typeface="Symbol"/>
              </a:rPr>
              <a:t></a:t>
            </a:r>
            <a:r>
              <a:rPr lang="de-DE" sz="2000" i="1" dirty="0" smtClean="0">
                <a:sym typeface="Symbol"/>
              </a:rPr>
              <a:t> </a:t>
            </a:r>
            <a:r>
              <a:rPr lang="de-DE" sz="2000" i="1" baseline="-25000" dirty="0" smtClean="0">
                <a:sym typeface="Symbol"/>
              </a:rPr>
              <a:t>e</a:t>
            </a:r>
            <a:r>
              <a:rPr lang="de-DE" sz="2000" i="1" dirty="0" smtClean="0">
                <a:sym typeface="Symbol"/>
              </a:rPr>
              <a:t> </a:t>
            </a:r>
            <a:r>
              <a:rPr lang="de-DE" sz="2000" i="1" baseline="-25000" dirty="0" smtClean="0">
                <a:sym typeface="Symbol"/>
              </a:rPr>
              <a:t> </a:t>
            </a:r>
            <a:r>
              <a:rPr lang="de-DE" sz="2000" i="1" dirty="0" smtClean="0">
                <a:sym typeface="Symbol"/>
              </a:rPr>
              <a:t>)</a:t>
            </a:r>
            <a:r>
              <a:rPr lang="de-DE" sz="2000" i="1" dirty="0" smtClean="0"/>
              <a:t> ,</a:t>
            </a:r>
          </a:p>
          <a:p>
            <a:r>
              <a:rPr lang="de-DE" sz="2000" i="1" dirty="0" smtClean="0"/>
              <a:t>but </a:t>
            </a:r>
            <a:r>
              <a:rPr lang="de-DE" sz="2000" i="1" dirty="0" err="1" smtClean="0"/>
              <a:t>are</a:t>
            </a:r>
            <a:r>
              <a:rPr lang="de-DE" sz="2000" i="1" dirty="0"/>
              <a:t> </a:t>
            </a:r>
            <a:r>
              <a:rPr lang="de-DE" sz="2000" i="1" dirty="0" err="1" smtClean="0"/>
              <a:t>optimized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for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very</a:t>
            </a:r>
            <a:r>
              <a:rPr lang="de-DE" sz="2000" i="1" dirty="0" smtClean="0"/>
              <a:t> different </a:t>
            </a:r>
            <a:r>
              <a:rPr lang="de-DE" sz="2000" i="1" dirty="0" err="1" smtClean="0"/>
              <a:t>energy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ranges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and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neutrino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fluxes</a:t>
            </a:r>
            <a:r>
              <a:rPr lang="de-DE" sz="2000" i="1" dirty="0" smtClean="0"/>
              <a:t> …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622121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2"/>
          <p:cNvSpPr txBox="1">
            <a:spLocks noChangeArrowheads="1"/>
          </p:cNvSpPr>
          <p:nvPr/>
        </p:nvSpPr>
        <p:spPr>
          <a:xfrm>
            <a:off x="249238" y="39522"/>
            <a:ext cx="889476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Size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comparison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energy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coverage</a:t>
            </a:r>
            <a:endParaRPr lang="de-DE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9" descr="ArrayNoIceJune2010_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58"/>
          <a:stretch/>
        </p:blipFill>
        <p:spPr bwMode="auto">
          <a:xfrm>
            <a:off x="133943" y="1063469"/>
            <a:ext cx="2881313" cy="247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82020" y="900787"/>
            <a:ext cx="215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IceCube</a:t>
            </a:r>
            <a:r>
              <a:rPr lang="de-DE" b="1" dirty="0" smtClean="0"/>
              <a:t>:  1000 </a:t>
            </a:r>
            <a:r>
              <a:rPr lang="de-DE" b="1" dirty="0" err="1"/>
              <a:t>M</a:t>
            </a:r>
            <a:r>
              <a:rPr lang="de-DE" b="1" dirty="0" err="1" smtClean="0"/>
              <a:t>ton</a:t>
            </a:r>
            <a:endParaRPr lang="de-DE" b="1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-5557908" y="7749224"/>
            <a:ext cx="0" cy="23227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/>
          <p:cNvGrpSpPr/>
          <p:nvPr/>
        </p:nvGrpSpPr>
        <p:grpSpPr>
          <a:xfrm>
            <a:off x="777596" y="1052796"/>
            <a:ext cx="8344346" cy="3213343"/>
            <a:chOff x="777596" y="1052796"/>
            <a:chExt cx="8344346" cy="3213343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50"/>
            <a:stretch/>
          </p:blipFill>
          <p:spPr>
            <a:xfrm>
              <a:off x="3325806" y="1439732"/>
              <a:ext cx="5796136" cy="2826407"/>
            </a:xfrm>
            <a:prstGeom prst="rect">
              <a:avLst/>
            </a:prstGeom>
          </p:spPr>
        </p:pic>
        <p:sp>
          <p:nvSpPr>
            <p:cNvPr id="6" name="Rechteckige Legende 5"/>
            <p:cNvSpPr/>
            <p:nvPr/>
          </p:nvSpPr>
          <p:spPr>
            <a:xfrm>
              <a:off x="777596" y="2492896"/>
              <a:ext cx="1296144" cy="720080"/>
            </a:xfrm>
            <a:prstGeom prst="wedgeRectCallout">
              <a:avLst>
                <a:gd name="adj1" fmla="val 145550"/>
                <a:gd name="adj2" fmla="val 49205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6757500" y="1052796"/>
              <a:ext cx="2088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/>
                <a:t>DeepCore</a:t>
              </a:r>
              <a:r>
                <a:rPr lang="de-DE" b="1" dirty="0" smtClean="0"/>
                <a:t>:  15 </a:t>
              </a:r>
              <a:r>
                <a:rPr lang="de-DE" b="1" dirty="0" err="1" smtClean="0"/>
                <a:t>Mton</a:t>
              </a:r>
              <a:endParaRPr lang="de-DE" b="1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545215" y="2843644"/>
              <a:ext cx="2043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Super-K: 0.05 </a:t>
              </a:r>
              <a:r>
                <a:rPr lang="de-DE" b="1" dirty="0" err="1" smtClean="0"/>
                <a:t>Mton</a:t>
              </a:r>
              <a:endParaRPr lang="de-DE" b="1" dirty="0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95536" y="4958744"/>
            <a:ext cx="8284243" cy="1494592"/>
            <a:chOff x="407013" y="5184060"/>
            <a:chExt cx="8284243" cy="1494592"/>
          </a:xfrm>
        </p:grpSpPr>
        <p:sp>
          <p:nvSpPr>
            <p:cNvPr id="29" name="Textfeld 28"/>
            <p:cNvSpPr txBox="1"/>
            <p:nvPr/>
          </p:nvSpPr>
          <p:spPr>
            <a:xfrm>
              <a:off x="455347" y="5184060"/>
              <a:ext cx="823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1 </a:t>
              </a:r>
              <a:r>
                <a:rPr lang="de-DE" dirty="0" err="1" smtClean="0"/>
                <a:t>MeV</a:t>
              </a:r>
              <a:r>
                <a:rPr lang="de-DE" dirty="0" smtClean="0"/>
                <a:t>	10 </a:t>
              </a:r>
              <a:r>
                <a:rPr lang="de-DE" dirty="0" err="1" smtClean="0"/>
                <a:t>MeV</a:t>
              </a:r>
              <a:r>
                <a:rPr lang="de-DE" dirty="0" smtClean="0"/>
                <a:t>	 100 </a:t>
              </a:r>
              <a:r>
                <a:rPr lang="de-DE" dirty="0" err="1" smtClean="0"/>
                <a:t>MeV</a:t>
              </a:r>
              <a:r>
                <a:rPr lang="de-DE" dirty="0" smtClean="0"/>
                <a:t>	 1 </a:t>
              </a:r>
              <a:r>
                <a:rPr lang="de-DE" dirty="0" err="1" smtClean="0"/>
                <a:t>GeV</a:t>
              </a:r>
              <a:r>
                <a:rPr lang="de-DE" dirty="0" smtClean="0"/>
                <a:t>	10 </a:t>
              </a:r>
              <a:r>
                <a:rPr lang="de-DE" dirty="0" err="1" smtClean="0"/>
                <a:t>GeV</a:t>
              </a:r>
              <a:r>
                <a:rPr lang="de-DE" dirty="0" smtClean="0"/>
                <a:t>	 100 </a:t>
              </a:r>
              <a:r>
                <a:rPr lang="de-DE" dirty="0" err="1" smtClean="0"/>
                <a:t>GeV</a:t>
              </a:r>
              <a:r>
                <a:rPr lang="de-DE" dirty="0"/>
                <a:t>	</a:t>
              </a:r>
              <a:r>
                <a:rPr lang="de-DE" dirty="0" smtClean="0"/>
                <a:t>  1 </a:t>
              </a:r>
              <a:r>
                <a:rPr lang="de-DE" dirty="0" err="1" smtClean="0"/>
                <a:t>TeV</a:t>
              </a:r>
              <a:r>
                <a:rPr lang="de-DE" dirty="0" smtClean="0"/>
                <a:t>      10 </a:t>
              </a:r>
              <a:r>
                <a:rPr lang="de-DE" dirty="0" err="1" smtClean="0"/>
                <a:t>TeV</a:t>
              </a:r>
              <a:r>
                <a:rPr lang="de-DE" dirty="0" smtClean="0"/>
                <a:t>    100 </a:t>
              </a:r>
              <a:r>
                <a:rPr lang="de-DE" dirty="0" err="1" smtClean="0"/>
                <a:t>TeV</a:t>
              </a:r>
              <a:endParaRPr lang="de-DE" dirty="0"/>
            </a:p>
          </p:txBody>
        </p:sp>
        <p:cxnSp>
          <p:nvCxnSpPr>
            <p:cNvPr id="30" name="Gerade Verbindung mit Pfeil 29"/>
            <p:cNvCxnSpPr/>
            <p:nvPr/>
          </p:nvCxnSpPr>
          <p:spPr>
            <a:xfrm>
              <a:off x="5682516" y="5692606"/>
              <a:ext cx="2762886" cy="0"/>
            </a:xfrm>
            <a:prstGeom prst="straightConnector1">
              <a:avLst/>
            </a:prstGeom>
            <a:ln w="79375"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/>
          </p:nvCxnSpPr>
          <p:spPr>
            <a:xfrm>
              <a:off x="455347" y="5553392"/>
              <a:ext cx="799005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/>
          </p:nvCxnSpPr>
          <p:spPr>
            <a:xfrm>
              <a:off x="589019" y="555339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/>
          </p:nvCxnSpPr>
          <p:spPr>
            <a:xfrm>
              <a:off x="589019" y="555339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/>
          </p:nvCxnSpPr>
          <p:spPr>
            <a:xfrm flipV="1">
              <a:off x="589019" y="5450864"/>
              <a:ext cx="0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/>
          </p:nvCxnSpPr>
          <p:spPr>
            <a:xfrm flipV="1">
              <a:off x="1525123" y="5450864"/>
              <a:ext cx="0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/>
          </p:nvCxnSpPr>
          <p:spPr>
            <a:xfrm flipV="1">
              <a:off x="2461227" y="5450864"/>
              <a:ext cx="0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/>
          </p:nvCxnSpPr>
          <p:spPr>
            <a:xfrm flipV="1">
              <a:off x="3325323" y="5476582"/>
              <a:ext cx="0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/>
          </p:nvCxnSpPr>
          <p:spPr>
            <a:xfrm flipV="1">
              <a:off x="4197762" y="5450864"/>
              <a:ext cx="0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/>
          </p:nvCxnSpPr>
          <p:spPr>
            <a:xfrm flipV="1">
              <a:off x="5197531" y="5445380"/>
              <a:ext cx="0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/>
          </p:nvCxnSpPr>
          <p:spPr>
            <a:xfrm flipV="1">
              <a:off x="6133635" y="5450864"/>
              <a:ext cx="0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/>
          </p:nvCxnSpPr>
          <p:spPr>
            <a:xfrm flipV="1">
              <a:off x="7050679" y="5476582"/>
              <a:ext cx="0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/>
          </p:nvCxnSpPr>
          <p:spPr>
            <a:xfrm flipV="1">
              <a:off x="7861827" y="5464166"/>
              <a:ext cx="0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/>
            <p:nvPr/>
          </p:nvCxnSpPr>
          <p:spPr>
            <a:xfrm flipV="1">
              <a:off x="4423925" y="5937934"/>
              <a:ext cx="3437902" cy="9872"/>
            </a:xfrm>
            <a:prstGeom prst="straightConnector1">
              <a:avLst/>
            </a:prstGeom>
            <a:ln w="79375"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/>
          </p:nvCxnSpPr>
          <p:spPr>
            <a:xfrm>
              <a:off x="1093075" y="6189562"/>
              <a:ext cx="5970884" cy="0"/>
            </a:xfrm>
            <a:prstGeom prst="straightConnector1">
              <a:avLst/>
            </a:prstGeom>
            <a:ln w="79375"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feld 45"/>
            <p:cNvSpPr txBox="1"/>
            <p:nvPr/>
          </p:nvSpPr>
          <p:spPr>
            <a:xfrm>
              <a:off x="2284942" y="5486141"/>
              <a:ext cx="21057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/>
                <a:t>IceCube</a:t>
              </a:r>
              <a:endParaRPr lang="de-DE" b="1" dirty="0" smtClean="0"/>
            </a:p>
            <a:p>
              <a:r>
                <a:rPr lang="de-DE" b="1" dirty="0" err="1" smtClean="0"/>
                <a:t>DeepCore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extension</a:t>
              </a:r>
              <a:endParaRPr lang="de-DE" b="1" dirty="0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7213755" y="6021288"/>
              <a:ext cx="934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Super-K</a:t>
              </a:r>
              <a:endParaRPr lang="de-DE" b="1" dirty="0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611560" y="6286893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FF0000"/>
                  </a:solidFill>
                </a:rPr>
                <a:t>s</a:t>
              </a:r>
              <a:r>
                <a:rPr lang="de-DE" b="1" dirty="0" smtClean="0">
                  <a:solidFill>
                    <a:srgbClr val="FF0000"/>
                  </a:solidFill>
                </a:rPr>
                <a:t>olar </a:t>
              </a:r>
              <a:r>
                <a:rPr lang="de-DE" b="1" dirty="0" smtClean="0">
                  <a:solidFill>
                    <a:srgbClr val="FF0000"/>
                  </a:solidFill>
                  <a:sym typeface="Symbol"/>
                </a:rPr>
                <a:t>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1670725" y="6309320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smtClean="0">
                  <a:solidFill>
                    <a:srgbClr val="FF0000"/>
                  </a:solidFill>
                </a:rPr>
                <a:t>SN </a:t>
              </a:r>
              <a:r>
                <a:rPr lang="de-DE" b="1" dirty="0" smtClean="0">
                  <a:solidFill>
                    <a:srgbClr val="FF0000"/>
                  </a:solidFill>
                  <a:sym typeface="Symbol"/>
                </a:rPr>
                <a:t>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2699792" y="6300028"/>
              <a:ext cx="5764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>
                  <a:solidFill>
                    <a:srgbClr val="FF0000"/>
                  </a:solidFill>
                </a:rPr>
                <a:t>p</a:t>
              </a:r>
              <a:r>
                <a:rPr lang="de-DE" b="1" dirty="0" err="1" smtClean="0">
                  <a:solidFill>
                    <a:srgbClr val="FF0000"/>
                  </a:solidFill>
                </a:rPr>
                <a:t>roton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decay</a:t>
              </a:r>
              <a:r>
                <a:rPr lang="de-DE" b="1" dirty="0" smtClean="0">
                  <a:solidFill>
                    <a:srgbClr val="FF0000"/>
                  </a:solidFill>
                </a:rPr>
                <a:t>      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atmospheric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err="1" smtClean="0">
                  <a:solidFill>
                    <a:srgbClr val="FF0000"/>
                  </a:solidFill>
                </a:rPr>
                <a:t>neutrinos</a:t>
              </a:r>
              <a:r>
                <a:rPr lang="de-DE" b="1" dirty="0" smtClean="0">
                  <a:solidFill>
                    <a:srgbClr val="FF0000"/>
                  </a:solidFill>
                </a:rPr>
                <a:t>     (extra)</a:t>
              </a:r>
              <a:r>
                <a:rPr lang="de-DE" b="1" dirty="0" err="1" smtClean="0">
                  <a:solidFill>
                    <a:srgbClr val="FF0000"/>
                  </a:solidFill>
                </a:rPr>
                <a:t>galactic</a:t>
              </a:r>
              <a:r>
                <a:rPr lang="de-DE" b="1" dirty="0" smtClean="0">
                  <a:solidFill>
                    <a:srgbClr val="FF0000"/>
                  </a:solidFill>
                </a:rPr>
                <a:t> </a:t>
              </a:r>
              <a:r>
                <a:rPr lang="de-DE" b="1" dirty="0" smtClean="0">
                  <a:solidFill>
                    <a:srgbClr val="FF0000"/>
                  </a:solidFill>
                  <a:sym typeface="Symbol"/>
                </a:rPr>
                <a:t>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  <p:sp>
          <p:nvSpPr>
            <p:cNvPr id="51" name="Abgerundetes Rechteck 50"/>
            <p:cNvSpPr/>
            <p:nvPr/>
          </p:nvSpPr>
          <p:spPr>
            <a:xfrm>
              <a:off x="407013" y="5184060"/>
              <a:ext cx="8284243" cy="1494592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  <a:effectLst>
              <a:glow rad="635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443870" y="5467290"/>
            <a:ext cx="1876379" cy="268546"/>
            <a:chOff x="954651" y="3831744"/>
            <a:chExt cx="1876379" cy="173320"/>
          </a:xfrm>
        </p:grpSpPr>
        <p:cxnSp>
          <p:nvCxnSpPr>
            <p:cNvPr id="52" name="Gerade Verbindung mit Pfeil 51"/>
            <p:cNvCxnSpPr/>
            <p:nvPr/>
          </p:nvCxnSpPr>
          <p:spPr>
            <a:xfrm>
              <a:off x="954651" y="3831744"/>
              <a:ext cx="1876379" cy="0"/>
            </a:xfrm>
            <a:prstGeom prst="straightConnector1">
              <a:avLst/>
            </a:prstGeom>
            <a:ln w="79375">
              <a:solidFill>
                <a:schemeClr val="accent1">
                  <a:shade val="95000"/>
                  <a:satMod val="105000"/>
                  <a:alpha val="46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/>
          </p:nvCxnSpPr>
          <p:spPr>
            <a:xfrm>
              <a:off x="954651" y="4005064"/>
              <a:ext cx="1876379" cy="0"/>
            </a:xfrm>
            <a:prstGeom prst="straightConnector1">
              <a:avLst/>
            </a:prstGeom>
            <a:ln w="79375">
              <a:solidFill>
                <a:schemeClr val="accent1">
                  <a:shade val="95000"/>
                  <a:satMod val="105000"/>
                  <a:alpha val="50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295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6EF80B01F70E4DBBEA5A0CECCC2EFA" ma:contentTypeVersion="11" ma:contentTypeDescription="Create a new document." ma:contentTypeScope="" ma:versionID="0543010d41ceb3e73691ee2d6b65486d">
  <xsd:schema xmlns:xsd="http://www.w3.org/2001/XMLSchema" xmlns:xs="http://www.w3.org/2001/XMLSchema" xmlns:p="http://schemas.microsoft.com/office/2006/metadata/properties" xmlns:ns2="bd677e55-b1d0-461f-894d-56bdf803acae" xmlns:ns3="216c464b-6071-4f77-9546-1b908a828742" targetNamespace="http://schemas.microsoft.com/office/2006/metadata/properties" ma:root="true" ma:fieldsID="8b6980c9693ac2c16bf64132cdf05ce7" ns2:_="" ns3:_="">
    <xsd:import namespace="bd677e55-b1d0-461f-894d-56bdf803acae"/>
    <xsd:import namespace="216c464b-6071-4f77-9546-1b908a8287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7e55-b1d0-461f-894d-56bdf803ac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6c464b-6071-4f77-9546-1b908a82874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6FF1FB-E8F3-4959-B049-03248B53164E}"/>
</file>

<file path=customXml/itemProps2.xml><?xml version="1.0" encoding="utf-8"?>
<ds:datastoreItem xmlns:ds="http://schemas.openxmlformats.org/officeDocument/2006/customXml" ds:itemID="{77E2263C-1F3B-4C7B-B8CE-BA5FD73AB8C3}"/>
</file>

<file path=customXml/itemProps3.xml><?xml version="1.0" encoding="utf-8"?>
<ds:datastoreItem xmlns:ds="http://schemas.openxmlformats.org/officeDocument/2006/customXml" ds:itemID="{544B41D1-9D7C-47C1-9AD0-D412685711C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3306</Words>
  <Application>Microsoft Macintosh PowerPoint</Application>
  <PresentationFormat>On-screen Show (4:3)</PresentationFormat>
  <Paragraphs>693</Paragraphs>
  <Slides>48</Slides>
  <Notes>23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Larissa</vt:lpstr>
      <vt:lpstr>Formel</vt:lpstr>
      <vt:lpstr>Super-Kamiokande and IceCube - two complementary approaches to neutrino astronomy</vt:lpstr>
      <vt:lpstr>Outline</vt:lpstr>
      <vt:lpstr>1. Introduction and detectors</vt:lpstr>
      <vt:lpstr>Fluxes of cosmic neutrinos</vt:lpstr>
      <vt:lpstr>Super-Kamiokande</vt:lpstr>
      <vt:lpstr>The IceCube Observatory</vt:lpstr>
      <vt:lpstr>IceCube accumulated exposure</vt:lpstr>
      <vt:lpstr>Complementary approaches</vt:lpstr>
      <vt:lpstr>PowerPoint Presentation</vt:lpstr>
      <vt:lpstr>II. Neutrino Oscillations</vt:lpstr>
      <vt:lpstr>Neutrinos</vt:lpstr>
      <vt:lpstr>More specific questions …</vt:lpstr>
      <vt:lpstr>Low-energy  solar n + e-  n + e- candidate</vt:lpstr>
      <vt:lpstr>PowerPoint Presentation</vt:lpstr>
      <vt:lpstr>Zenith angle distributions atmospheric ’s</vt:lpstr>
      <vt:lpstr>Full 3-flavor oscillation results</vt:lpstr>
      <vt:lpstr>Full 3-flavor oscillation results (SK I-III)</vt:lpstr>
      <vt:lpstr>PowerPoint Presentation</vt:lpstr>
      <vt:lpstr>Exotic Oscillations (IceCube)</vt:lpstr>
      <vt:lpstr>III. High energy  astronomy</vt:lpstr>
      <vt:lpstr>Waxman-Bahcall limit</vt:lpstr>
      <vt:lpstr>IceCube sky map (50% of detector)</vt:lpstr>
      <vt:lpstr>Limits for point sources with flux  1/E2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Energy release E </vt:lpstr>
      <vt:lpstr>Interaction vertices in IceCube</vt:lpstr>
      <vt:lpstr>Expected rate distribution (IceCube) </vt:lpstr>
      <vt:lpstr>More exotic signals to hope for …</vt:lpstr>
      <vt:lpstr>How does IceCube compare?</vt:lpstr>
      <vt:lpstr>PowerPoint Presentation</vt:lpstr>
      <vt:lpstr>PowerPoint Presentation</vt:lpstr>
      <vt:lpstr>One candidate for e appearance!</vt:lpstr>
      <vt:lpstr>Earth quake damage at J-PARC</vt:lpstr>
      <vt:lpstr>PowerPoint Presentation</vt:lpstr>
      <vt:lpstr>Summary</vt:lpstr>
      <vt:lpstr>The Super-Kamiokande Collaboration</vt:lpstr>
      <vt:lpstr>PowerPoint Presentation</vt:lpstr>
      <vt:lpstr>camera at 2450 m depth</vt:lpstr>
      <vt:lpstr>General theoretical lessons on ‘s</vt:lpstr>
      <vt:lpstr>Opera‘s nutau candidate</vt:lpstr>
      <vt:lpstr>PowerPoint Presentation</vt:lpstr>
      <vt:lpstr>PowerPoint Presentation</vt:lpstr>
      <vt:lpstr>PowerPoint Presentation</vt:lpstr>
      <vt:lpstr>Expected significance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Super-Kamiokande Collaboration</dc:title>
  <dc:creator>koepke</dc:creator>
  <cp:lastModifiedBy>Lisa Krehnovi</cp:lastModifiedBy>
  <cp:revision>145</cp:revision>
  <dcterms:created xsi:type="dcterms:W3CDTF">2011-03-20T17:22:03Z</dcterms:created>
  <dcterms:modified xsi:type="dcterms:W3CDTF">2011-04-14T12:36:06Z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0x010100B76EF80B01F70E4DBBEA5A0CECCC2EFA</vt:lpwstr>
  </property>
</Properties>
</file>